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310" r:id="rId20"/>
    <p:sldId id="278" r:id="rId21"/>
    <p:sldId id="279" r:id="rId22"/>
    <p:sldId id="280" r:id="rId23"/>
    <p:sldId id="308" r:id="rId24"/>
    <p:sldId id="281" r:id="rId25"/>
    <p:sldId id="282" r:id="rId26"/>
    <p:sldId id="283" r:id="rId27"/>
    <p:sldId id="284" r:id="rId28"/>
    <p:sldId id="288" r:id="rId29"/>
    <p:sldId id="289" r:id="rId30"/>
    <p:sldId id="290" r:id="rId31"/>
    <p:sldId id="293" r:id="rId32"/>
    <p:sldId id="295" r:id="rId33"/>
    <p:sldId id="296" r:id="rId34"/>
    <p:sldId id="297" r:id="rId35"/>
    <p:sldId id="298" r:id="rId36"/>
    <p:sldId id="300" r:id="rId37"/>
    <p:sldId id="301" r:id="rId38"/>
    <p:sldId id="302" r:id="rId39"/>
    <p:sldId id="303" r:id="rId40"/>
    <p:sldId id="304" r:id="rId41"/>
    <p:sldId id="305" r:id="rId42"/>
    <p:sldId id="306" r:id="rId43"/>
    <p:sldId id="30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87" autoAdjust="0"/>
  </p:normalViewPr>
  <p:slideViewPr>
    <p:cSldViewPr>
      <p:cViewPr varScale="1">
        <p:scale>
          <a:sx n="62" d="100"/>
          <a:sy n="62" d="100"/>
        </p:scale>
        <p:origin x="-15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80E7740-60EC-4FFF-A4F8-2CFC0783A02F}" type="datetimeFigureOut">
              <a:rPr lang="en-US" smtClean="0"/>
              <a:t>12/8/2018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8F57BCE-E517-4985-8507-FFC69CA7E4F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E7740-60EC-4FFF-A4F8-2CFC0783A02F}"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BCE-E517-4985-8507-FFC69CA7E4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E7740-60EC-4FFF-A4F8-2CFC0783A02F}"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BCE-E517-4985-8507-FFC69CA7E4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0E7740-60EC-4FFF-A4F8-2CFC0783A02F}"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BCE-E517-4985-8507-FFC69CA7E4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E7740-60EC-4FFF-A4F8-2CFC0783A02F}"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BCE-E517-4985-8507-FFC69CA7E4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80E7740-60EC-4FFF-A4F8-2CFC0783A02F}"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57BCE-E517-4985-8507-FFC69CA7E4F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0E7740-60EC-4FFF-A4F8-2CFC0783A02F}" type="datetimeFigureOut">
              <a:rPr lang="en-US" smtClean="0"/>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57BCE-E517-4985-8507-FFC69CA7E4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0E7740-60EC-4FFF-A4F8-2CFC0783A02F}" type="datetimeFigureOut">
              <a:rPr lang="en-US" smtClean="0"/>
              <a:t>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57BCE-E517-4985-8507-FFC69CA7E4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E7740-60EC-4FFF-A4F8-2CFC0783A02F}" type="datetimeFigureOut">
              <a:rPr lang="en-US" smtClean="0"/>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57BCE-E517-4985-8507-FFC69CA7E4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80E7740-60EC-4FFF-A4F8-2CFC0783A02F}" type="datetimeFigureOut">
              <a:rPr lang="en-US" smtClean="0"/>
              <a:t>12/8/2018</a:t>
            </a:fld>
            <a:endParaRPr lang="en-US"/>
          </a:p>
        </p:txBody>
      </p:sp>
      <p:sp>
        <p:nvSpPr>
          <p:cNvPr id="7" name="Slide Number Placeholder 6"/>
          <p:cNvSpPr>
            <a:spLocks noGrp="1"/>
          </p:cNvSpPr>
          <p:nvPr>
            <p:ph type="sldNum" sz="quarter" idx="12"/>
          </p:nvPr>
        </p:nvSpPr>
        <p:spPr/>
        <p:txBody>
          <a:bodyPr/>
          <a:lstStyle/>
          <a:p>
            <a:fld id="{38F57BCE-E517-4985-8507-FFC69CA7E4F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E7740-60EC-4FFF-A4F8-2CFC0783A02F}" type="datetimeFigureOut">
              <a:rPr lang="en-US" smtClean="0"/>
              <a:t>12/8/2018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8F57BCE-E517-4985-8507-FFC69CA7E4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80E7740-60EC-4FFF-A4F8-2CFC0783A02F}" type="datetimeFigureOut">
              <a:rPr lang="en-US" smtClean="0"/>
              <a:t>12/8/2018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8F57BCE-E517-4985-8507-FFC69CA7E4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smtClean="0"/>
              <a:t>Virulence factors and their mechanisms of action</a:t>
            </a:r>
            <a:endParaRPr lang="en-US" sz="28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7509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 A diagram of epithelial cells that are connected along their membranes. Hyaluronidases enter at these connection points. B) after the hyaluronidases break down the connections between the cells, bacteria can flow through the opening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5127" y="76200"/>
            <a:ext cx="8229600" cy="4027344"/>
          </a:xfrm>
          <a:prstGeom prst="rect">
            <a:avLst/>
          </a:prstGeom>
          <a:noFill/>
          <a:ln>
            <a:noFill/>
          </a:ln>
        </p:spPr>
      </p:pic>
      <p:sp>
        <p:nvSpPr>
          <p:cNvPr id="5" name="Rectangle 4"/>
          <p:cNvSpPr/>
          <p:nvPr/>
        </p:nvSpPr>
        <p:spPr>
          <a:xfrm>
            <a:off x="609600" y="4495800"/>
            <a:ext cx="7924800" cy="810478"/>
          </a:xfrm>
          <a:prstGeom prst="rect">
            <a:avLst/>
          </a:prstGeom>
        </p:spPr>
        <p:txBody>
          <a:bodyPr wrap="square">
            <a:spAutoFit/>
          </a:bodyPr>
          <a:lstStyle/>
          <a:p>
            <a:pPr algn="just" fontAlgn="base">
              <a:lnSpc>
                <a:spcPts val="1440"/>
              </a:lnSpc>
              <a:spcAft>
                <a:spcPts val="1000"/>
              </a:spcAft>
            </a:pPr>
            <a:r>
              <a:rPr lang="en-US" dirty="0" smtClean="0">
                <a:solidFill>
                  <a:srgbClr val="373D3F"/>
                </a:solidFill>
                <a:effectLst/>
                <a:latin typeface="Arial"/>
                <a:ea typeface="Times New Roman"/>
                <a:cs typeface="Arial"/>
              </a:rPr>
              <a:t>Figure 2. (a) </a:t>
            </a:r>
            <a:r>
              <a:rPr lang="en-US" dirty="0" err="1" smtClean="0">
                <a:solidFill>
                  <a:srgbClr val="373D3F"/>
                </a:solidFill>
                <a:effectLst/>
                <a:latin typeface="Arial"/>
                <a:ea typeface="Times New Roman"/>
                <a:cs typeface="Arial"/>
              </a:rPr>
              <a:t>Hyaluronan</a:t>
            </a:r>
            <a:r>
              <a:rPr lang="en-US" dirty="0" smtClean="0">
                <a:solidFill>
                  <a:srgbClr val="373D3F"/>
                </a:solidFill>
                <a:effectLst/>
                <a:latin typeface="Arial"/>
                <a:ea typeface="Times New Roman"/>
                <a:cs typeface="Arial"/>
              </a:rPr>
              <a:t> is a polymer found in the layers of epidermis that connect adjacent cells. (b) Hyaluronidase produced by bacteria degrades this adhesive polymer in the extracellular matrix, allowing passage between cells that would otherwise be blocked.</a:t>
            </a:r>
            <a:endParaRPr lang="en-US" sz="2400" dirty="0">
              <a:ea typeface="Calibri"/>
              <a:cs typeface="Arial"/>
            </a:endParaRPr>
          </a:p>
        </p:txBody>
      </p:sp>
    </p:spTree>
    <p:extLst>
      <p:ext uri="{BB962C8B-B14F-4D97-AF65-F5344CB8AC3E}">
        <p14:creationId xmlns:p14="http://schemas.microsoft.com/office/powerpoint/2010/main" val="30888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457200"/>
          </a:xfrm>
        </p:spPr>
        <p:txBody>
          <a:bodyPr>
            <a:normAutofit fontScale="90000"/>
          </a:bodyPr>
          <a:lstStyle/>
          <a:p>
            <a:endParaRPr lang="en-US" dirty="0"/>
          </a:p>
        </p:txBody>
      </p:sp>
      <p:sp>
        <p:nvSpPr>
          <p:cNvPr id="3" name="Content Placeholder 2"/>
          <p:cNvSpPr>
            <a:spLocks noGrp="1"/>
          </p:cNvSpPr>
          <p:nvPr>
            <p:ph idx="1"/>
          </p:nvPr>
        </p:nvSpPr>
        <p:spPr>
          <a:xfrm>
            <a:off x="1043492" y="1143000"/>
            <a:ext cx="6777317" cy="4689629"/>
          </a:xfrm>
        </p:spPr>
        <p:txBody>
          <a:bodyPr>
            <a:normAutofit fontScale="85000" lnSpcReduction="20000"/>
          </a:bodyPr>
          <a:lstStyle/>
          <a:p>
            <a:pPr algn="just"/>
            <a:r>
              <a:rPr lang="en-US" dirty="0" smtClean="0"/>
              <a:t>Pathogen-produced nucleases, such as </a:t>
            </a:r>
            <a:r>
              <a:rPr lang="en-US" dirty="0" err="1" smtClean="0"/>
              <a:t>DNAse</a:t>
            </a:r>
            <a:r>
              <a:rPr lang="en-US" dirty="0" smtClean="0"/>
              <a:t> produced by S. aureus, degrade extracellular DNA as a means of escape and spreading through tissue.</a:t>
            </a:r>
          </a:p>
          <a:p>
            <a:pPr algn="just"/>
            <a:r>
              <a:rPr lang="en-US" dirty="0" smtClean="0"/>
              <a:t> As bacterial and host cells die at the site of infection, they lyse and release their intracellular contents. </a:t>
            </a:r>
          </a:p>
          <a:p>
            <a:pPr algn="just"/>
            <a:r>
              <a:rPr lang="en-US" dirty="0" smtClean="0"/>
              <a:t>The DNA chromosome is the largest of the intracellular molecules, and masses of extracellular DNA can trap bacteria and prevent their spread.</a:t>
            </a:r>
          </a:p>
          <a:p>
            <a:pPr algn="just"/>
            <a:r>
              <a:rPr lang="en-US" dirty="0" smtClean="0"/>
              <a:t>S. aureus produces a </a:t>
            </a:r>
            <a:r>
              <a:rPr lang="en-US" dirty="0" err="1" smtClean="0"/>
              <a:t>DNAse</a:t>
            </a:r>
            <a:r>
              <a:rPr lang="en-US" dirty="0" smtClean="0"/>
              <a:t> to degrade the mesh of extracellular DNA so it can escape and spread to adjacent tissues. </a:t>
            </a:r>
          </a:p>
          <a:p>
            <a:pPr algn="just"/>
            <a:r>
              <a:rPr lang="en-US" dirty="0" smtClean="0"/>
              <a:t>This strategy is also used by S. aureus and other pathogens to degrade and escape webs of extracellular DNA produced by immune system phagocytes to trap the bacteria.</a:t>
            </a:r>
            <a:endParaRPr lang="en-US" dirty="0"/>
          </a:p>
        </p:txBody>
      </p:sp>
    </p:spTree>
    <p:extLst>
      <p:ext uri="{BB962C8B-B14F-4D97-AF65-F5344CB8AC3E}">
        <p14:creationId xmlns:p14="http://schemas.microsoft.com/office/powerpoint/2010/main" val="311598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228600"/>
          </a:xfrm>
        </p:spPr>
        <p:txBody>
          <a:bodyPr>
            <a:normAutofit fontScale="90000"/>
          </a:bodyPr>
          <a:lstStyle/>
          <a:p>
            <a:endParaRPr lang="en-US" dirty="0"/>
          </a:p>
        </p:txBody>
      </p:sp>
      <p:sp>
        <p:nvSpPr>
          <p:cNvPr id="3" name="Content Placeholder 2"/>
          <p:cNvSpPr>
            <a:spLocks noGrp="1"/>
          </p:cNvSpPr>
          <p:nvPr>
            <p:ph idx="1"/>
          </p:nvPr>
        </p:nvSpPr>
        <p:spPr>
          <a:xfrm>
            <a:off x="457200" y="609600"/>
            <a:ext cx="8153400" cy="5867400"/>
          </a:xfrm>
        </p:spPr>
        <p:txBody>
          <a:bodyPr>
            <a:noAutofit/>
          </a:bodyPr>
          <a:lstStyle/>
          <a:p>
            <a:pPr marL="0" marR="0" algn="just" fontAlgn="base">
              <a:lnSpc>
                <a:spcPct val="150000"/>
              </a:lnSpc>
              <a:spcBef>
                <a:spcPts val="0"/>
              </a:spcBef>
              <a:spcAft>
                <a:spcPts val="1000"/>
              </a:spcAft>
            </a:pPr>
            <a:r>
              <a:rPr lang="en-US" sz="2000" b="1" dirty="0" smtClean="0">
                <a:solidFill>
                  <a:srgbClr val="373D3F"/>
                </a:solidFill>
                <a:effectLst/>
                <a:latin typeface="Times New Roman" panose="02020603050405020304" pitchFamily="18" charset="0"/>
                <a:ea typeface="Times New Roman"/>
                <a:cs typeface="Times New Roman" panose="02020603050405020304" pitchFamily="18" charset="0"/>
              </a:rPr>
              <a:t>Enzymes that degrade the phospholipids of cell membranes are called phospholipases.</a:t>
            </a:r>
          </a:p>
          <a:p>
            <a:pPr marL="0" marR="0" algn="just" fontAlgn="base">
              <a:lnSpc>
                <a:spcPct val="150000"/>
              </a:lnSpc>
              <a:spcBef>
                <a:spcPts val="0"/>
              </a:spcBef>
              <a:spcAft>
                <a:spcPts val="1000"/>
              </a:spcAft>
            </a:pPr>
            <a:r>
              <a:rPr lang="en-US" sz="2000" b="1" dirty="0" smtClean="0">
                <a:solidFill>
                  <a:srgbClr val="373D3F"/>
                </a:solidFill>
                <a:effectLst/>
                <a:latin typeface="Times New Roman" panose="02020603050405020304" pitchFamily="18" charset="0"/>
                <a:ea typeface="Times New Roman"/>
                <a:cs typeface="Times New Roman" panose="02020603050405020304" pitchFamily="18" charset="0"/>
              </a:rPr>
              <a:t>Their actions are specific in regard to the type of phospholipids they act upon and where they enzymatically cleave the molecules. </a:t>
            </a:r>
          </a:p>
          <a:p>
            <a:pPr marL="0" marR="0" algn="just" fontAlgn="base">
              <a:lnSpc>
                <a:spcPct val="150000"/>
              </a:lnSpc>
              <a:spcBef>
                <a:spcPts val="0"/>
              </a:spcBef>
              <a:spcAft>
                <a:spcPts val="1000"/>
              </a:spcAft>
            </a:pPr>
            <a:r>
              <a:rPr lang="en-US" sz="2000" b="1" dirty="0" smtClean="0">
                <a:solidFill>
                  <a:srgbClr val="373D3F"/>
                </a:solidFill>
                <a:effectLst/>
                <a:latin typeface="Times New Roman" panose="02020603050405020304" pitchFamily="18" charset="0"/>
                <a:ea typeface="Times New Roman"/>
                <a:cs typeface="Times New Roman" panose="02020603050405020304" pitchFamily="18" charset="0"/>
              </a:rPr>
              <a:t>The pathogen responsible for anthrax, </a:t>
            </a:r>
            <a:r>
              <a:rPr lang="en-US" sz="2000" b="1" i="1" dirty="0" smtClean="0">
                <a:solidFill>
                  <a:srgbClr val="373D3F"/>
                </a:solidFill>
                <a:effectLst/>
                <a:latin typeface="Times New Roman" panose="02020603050405020304" pitchFamily="18" charset="0"/>
                <a:ea typeface="Times New Roman"/>
                <a:cs typeface="Times New Roman" panose="02020603050405020304" pitchFamily="18" charset="0"/>
              </a:rPr>
              <a:t>B. anthracis,</a:t>
            </a:r>
            <a:r>
              <a:rPr lang="en-US" sz="2000" b="1" dirty="0" smtClean="0">
                <a:solidFill>
                  <a:srgbClr val="373D3F"/>
                </a:solidFill>
                <a:effectLst/>
                <a:latin typeface="Times New Roman" panose="02020603050405020304" pitchFamily="18" charset="0"/>
                <a:ea typeface="Times New Roman"/>
                <a:cs typeface="Times New Roman" panose="02020603050405020304" pitchFamily="18" charset="0"/>
              </a:rPr>
              <a:t> produces phospholipase C. When </a:t>
            </a:r>
            <a:r>
              <a:rPr lang="en-US" sz="2000" b="1" i="1" dirty="0" smtClean="0">
                <a:solidFill>
                  <a:srgbClr val="373D3F"/>
                </a:solidFill>
                <a:effectLst/>
                <a:latin typeface="Times New Roman" panose="02020603050405020304" pitchFamily="18" charset="0"/>
                <a:ea typeface="Times New Roman"/>
                <a:cs typeface="Times New Roman" panose="02020603050405020304" pitchFamily="18" charset="0"/>
              </a:rPr>
              <a:t>B. anthracis</a:t>
            </a:r>
            <a:r>
              <a:rPr lang="en-US" sz="2000" b="1" dirty="0" smtClean="0">
                <a:solidFill>
                  <a:srgbClr val="373D3F"/>
                </a:solidFill>
                <a:effectLst/>
                <a:latin typeface="Times New Roman" panose="02020603050405020304" pitchFamily="18" charset="0"/>
                <a:ea typeface="Times New Roman"/>
                <a:cs typeface="Times New Roman" panose="02020603050405020304" pitchFamily="18" charset="0"/>
              </a:rPr>
              <a:t> is ingested by phagocytic cells of the immune system, phospholipase C degrades the membrane of the phagosome before it can fuse with the lysosome, allowing the pathogen to escape into the cytoplasm and multiply. </a:t>
            </a:r>
          </a:p>
          <a:p>
            <a:pPr marL="68580" indent="0" algn="just">
              <a:buNone/>
            </a:pPr>
            <a:endParaRPr lang="en-US" sz="1600" dirty="0"/>
          </a:p>
        </p:txBody>
      </p:sp>
    </p:spTree>
    <p:extLst>
      <p:ext uri="{BB962C8B-B14F-4D97-AF65-F5344CB8AC3E}">
        <p14:creationId xmlns:p14="http://schemas.microsoft.com/office/powerpoint/2010/main" val="41186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52400"/>
            <a:ext cx="7024744" cy="152400"/>
          </a:xfrm>
        </p:spPr>
        <p:txBody>
          <a:bodyPr>
            <a:normAutofit fontScale="90000"/>
          </a:bodyPr>
          <a:lstStyle/>
          <a:p>
            <a:endParaRPr lang="en-US" dirty="0"/>
          </a:p>
        </p:txBody>
      </p:sp>
      <p:sp>
        <p:nvSpPr>
          <p:cNvPr id="3" name="Content Placeholder 2"/>
          <p:cNvSpPr>
            <a:spLocks noGrp="1"/>
          </p:cNvSpPr>
          <p:nvPr>
            <p:ph idx="1"/>
          </p:nvPr>
        </p:nvSpPr>
        <p:spPr>
          <a:xfrm>
            <a:off x="533400" y="685800"/>
            <a:ext cx="8153400" cy="5562600"/>
          </a:xfrm>
        </p:spPr>
        <p:txBody>
          <a:bodyPr>
            <a:normAutofit fontScale="32500" lnSpcReduction="20000"/>
          </a:bodyPr>
          <a:lstStyle/>
          <a:p>
            <a:pPr marL="0" marR="0" algn="just" fontAlgn="base">
              <a:lnSpc>
                <a:spcPct val="150000"/>
              </a:lnSpc>
              <a:spcBef>
                <a:spcPts val="0"/>
              </a:spcBef>
              <a:spcAft>
                <a:spcPts val="1000"/>
              </a:spcAft>
            </a:pPr>
            <a:r>
              <a:rPr lang="en-US" sz="6400" b="1" dirty="0" smtClean="0">
                <a:solidFill>
                  <a:srgbClr val="373D3F"/>
                </a:solidFill>
                <a:effectLst/>
                <a:latin typeface="Times New Roman" panose="02020603050405020304" pitchFamily="18" charset="0"/>
                <a:ea typeface="Times New Roman"/>
                <a:cs typeface="Times New Roman" panose="02020603050405020304" pitchFamily="18" charset="0"/>
              </a:rPr>
              <a:t>Bacterial pathogens also produce various protein-digesting enzymes, or proteases.</a:t>
            </a:r>
          </a:p>
          <a:p>
            <a:pPr marL="0" marR="0" algn="just" fontAlgn="base">
              <a:lnSpc>
                <a:spcPct val="150000"/>
              </a:lnSpc>
              <a:spcBef>
                <a:spcPts val="0"/>
              </a:spcBef>
              <a:spcAft>
                <a:spcPts val="1000"/>
              </a:spcAft>
            </a:pPr>
            <a:r>
              <a:rPr lang="en-US" sz="6400" b="1" dirty="0" smtClean="0">
                <a:solidFill>
                  <a:srgbClr val="373D3F"/>
                </a:solidFill>
                <a:effectLst/>
                <a:latin typeface="Times New Roman" panose="02020603050405020304" pitchFamily="18" charset="0"/>
                <a:ea typeface="Times New Roman"/>
                <a:cs typeface="Times New Roman" panose="02020603050405020304" pitchFamily="18" charset="0"/>
              </a:rPr>
              <a:t>Proteases can be classified according to their substrate target (e.g., serine proteases target proteins with the amino acid serine) or if they contain metals in their active site (e.g., zinc metalloproteases contain a zinc ion, which is necessary for enzymatic activity).</a:t>
            </a:r>
            <a:endParaRPr lang="en-US" sz="6400" b="1" dirty="0">
              <a:latin typeface="Times New Roman" panose="02020603050405020304" pitchFamily="18" charset="0"/>
              <a:ea typeface="Calibri"/>
              <a:cs typeface="Times New Roman" panose="02020603050405020304" pitchFamily="18" charset="0"/>
            </a:endParaRPr>
          </a:p>
          <a:p>
            <a:pPr marL="0" marR="0" algn="just" fontAlgn="base">
              <a:lnSpc>
                <a:spcPct val="150000"/>
              </a:lnSpc>
              <a:spcBef>
                <a:spcPts val="0"/>
              </a:spcBef>
              <a:spcAft>
                <a:spcPts val="1000"/>
              </a:spcAft>
            </a:pPr>
            <a:r>
              <a:rPr lang="en-US" sz="6400" b="1" dirty="0" smtClean="0">
                <a:solidFill>
                  <a:srgbClr val="373D3F"/>
                </a:solidFill>
                <a:effectLst/>
                <a:latin typeface="Times New Roman" panose="02020603050405020304" pitchFamily="18" charset="0"/>
                <a:ea typeface="Times New Roman"/>
                <a:cs typeface="Times New Roman" panose="02020603050405020304" pitchFamily="18" charset="0"/>
              </a:rPr>
              <a:t>Collagenase digests collagen, the dominant protein in connective tissue. </a:t>
            </a:r>
          </a:p>
          <a:p>
            <a:pPr marL="0" marR="0" algn="just" fontAlgn="base">
              <a:lnSpc>
                <a:spcPct val="150000"/>
              </a:lnSpc>
              <a:spcBef>
                <a:spcPts val="0"/>
              </a:spcBef>
              <a:spcAft>
                <a:spcPts val="1000"/>
              </a:spcAft>
            </a:pPr>
            <a:r>
              <a:rPr lang="en-US" sz="6400" b="1" dirty="0" smtClean="0">
                <a:solidFill>
                  <a:srgbClr val="373D3F"/>
                </a:solidFill>
                <a:effectLst/>
                <a:latin typeface="Times New Roman" panose="02020603050405020304" pitchFamily="18" charset="0"/>
                <a:ea typeface="Times New Roman"/>
                <a:cs typeface="Times New Roman" panose="02020603050405020304" pitchFamily="18" charset="0"/>
              </a:rPr>
              <a:t>The widespread necrosis of tissue and accompanying gas are characteristic of the condition known as gas gangrene (Figure 3).</a:t>
            </a:r>
            <a:endParaRPr lang="en-US" sz="6400" b="1" dirty="0">
              <a:latin typeface="Times New Roman" panose="02020603050405020304" pitchFamily="18" charset="0"/>
              <a:ea typeface="Calibri"/>
              <a:cs typeface="Times New Roman" panose="02020603050405020304" pitchFamily="18" charset="0"/>
            </a:endParaRPr>
          </a:p>
          <a:p>
            <a:endParaRPr lang="en-US" dirty="0"/>
          </a:p>
        </p:txBody>
      </p:sp>
    </p:spTree>
    <p:extLst>
      <p:ext uri="{BB962C8B-B14F-4D97-AF65-F5344CB8AC3E}">
        <p14:creationId xmlns:p14="http://schemas.microsoft.com/office/powerpoint/2010/main" val="389265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9129" y="387049"/>
            <a:ext cx="6425741" cy="311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3657600"/>
            <a:ext cx="7620000" cy="1528624"/>
          </a:xfrm>
          <a:prstGeom prst="rect">
            <a:avLst/>
          </a:prstGeom>
        </p:spPr>
        <p:txBody>
          <a:bodyPr wrap="square">
            <a:spAutoFit/>
          </a:bodyPr>
          <a:lstStyle/>
          <a:p>
            <a:pPr algn="just" fontAlgn="base">
              <a:lnSpc>
                <a:spcPts val="1440"/>
              </a:lnSpc>
              <a:spcAft>
                <a:spcPts val="1000"/>
              </a:spcAft>
            </a:pPr>
            <a:r>
              <a:rPr lang="en-US" dirty="0" smtClean="0">
                <a:solidFill>
                  <a:srgbClr val="373D3F"/>
                </a:solidFill>
                <a:effectLst/>
                <a:latin typeface="Arial"/>
                <a:ea typeface="Times New Roman"/>
                <a:cs typeface="Arial"/>
              </a:rPr>
              <a:t>Figure 3. The illustration depicts a blood vessel with a single layer of endothelial cells surrounding the lumen and dense connective tissue (shown in red) surrounding the endothelial cell layer. Collagenase produced by </a:t>
            </a:r>
            <a:r>
              <a:rPr lang="en-US" i="1" dirty="0" smtClean="0">
                <a:solidFill>
                  <a:srgbClr val="373D3F"/>
                </a:solidFill>
                <a:effectLst/>
                <a:latin typeface="Arial"/>
                <a:ea typeface="Times New Roman"/>
                <a:cs typeface="Arial"/>
              </a:rPr>
              <a:t>C. perfringens </a:t>
            </a:r>
            <a:r>
              <a:rPr lang="en-US" dirty="0" smtClean="0">
                <a:solidFill>
                  <a:srgbClr val="373D3F"/>
                </a:solidFill>
                <a:effectLst/>
                <a:latin typeface="Arial"/>
                <a:ea typeface="Times New Roman"/>
                <a:cs typeface="Arial"/>
              </a:rPr>
              <a:t>degrades the collagen between the endothelial cells, allowing the bacteria to enter the bloodstream. (credit illustration: modification of work by Bruce </a:t>
            </a:r>
            <a:r>
              <a:rPr lang="en-US" dirty="0" err="1" smtClean="0">
                <a:solidFill>
                  <a:srgbClr val="373D3F"/>
                </a:solidFill>
                <a:effectLst/>
                <a:latin typeface="Arial"/>
                <a:ea typeface="Times New Roman"/>
                <a:cs typeface="Arial"/>
              </a:rPr>
              <a:t>Blaus</a:t>
            </a:r>
            <a:r>
              <a:rPr lang="en-US" dirty="0" smtClean="0">
                <a:solidFill>
                  <a:srgbClr val="373D3F"/>
                </a:solidFill>
                <a:effectLst/>
                <a:latin typeface="Arial"/>
                <a:ea typeface="Times New Roman"/>
                <a:cs typeface="Arial"/>
              </a:rPr>
              <a:t>; credit micrograph: Micrograph provided by the Regents of University of Michigan Medical School © 2012)</a:t>
            </a:r>
            <a:endParaRPr lang="en-US" sz="2400" dirty="0">
              <a:ea typeface="Calibri"/>
              <a:cs typeface="Arial"/>
            </a:endParaRPr>
          </a:p>
        </p:txBody>
      </p:sp>
      <p:sp>
        <p:nvSpPr>
          <p:cNvPr id="5" name="Rectangle 4"/>
          <p:cNvSpPr/>
          <p:nvPr/>
        </p:nvSpPr>
        <p:spPr>
          <a:xfrm>
            <a:off x="609600" y="5334000"/>
            <a:ext cx="8305799" cy="646331"/>
          </a:xfrm>
          <a:prstGeom prst="rect">
            <a:avLst/>
          </a:prstGeom>
        </p:spPr>
        <p:txBody>
          <a:bodyPr wrap="square">
            <a:spAutoFit/>
          </a:bodyPr>
          <a:lstStyle/>
          <a:p>
            <a:r>
              <a:rPr lang="en-US" dirty="0" smtClean="0"/>
              <a:t>Two types of cell death are apoptosis and necrosis. Visit this website to learn more about the differences between these mechanisms of cell death and their causes.</a:t>
            </a:r>
            <a:endParaRPr lang="en-US" dirty="0"/>
          </a:p>
        </p:txBody>
      </p:sp>
    </p:spTree>
    <p:extLst>
      <p:ext uri="{BB962C8B-B14F-4D97-AF65-F5344CB8AC3E}">
        <p14:creationId xmlns:p14="http://schemas.microsoft.com/office/powerpoint/2010/main" val="3922372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45719"/>
          </a:xfrm>
        </p:spPr>
        <p:txBody>
          <a:bodyPr>
            <a:normAutofit fontScale="90000"/>
          </a:bodyPr>
          <a:lstStyle/>
          <a:p>
            <a:endParaRPr lang="en-US" dirty="0"/>
          </a:p>
        </p:txBody>
      </p:sp>
      <p:sp>
        <p:nvSpPr>
          <p:cNvPr id="3" name="Content Placeholder 2"/>
          <p:cNvSpPr>
            <a:spLocks noGrp="1"/>
          </p:cNvSpPr>
          <p:nvPr>
            <p:ph idx="1"/>
          </p:nvPr>
        </p:nvSpPr>
        <p:spPr>
          <a:xfrm>
            <a:off x="484909" y="381000"/>
            <a:ext cx="8229600" cy="6172201"/>
          </a:xfrm>
        </p:spPr>
        <p:txBody>
          <a:bodyPr>
            <a:normAutofit/>
          </a:bodyPr>
          <a:lstStyle/>
          <a:p>
            <a:pPr marL="0" lvl="0" algn="just" fontAlgn="base">
              <a:lnSpc>
                <a:spcPct val="150000"/>
              </a:lnSpc>
              <a:spcBef>
                <a:spcPts val="0"/>
              </a:spcBef>
              <a:spcAft>
                <a:spcPts val="1000"/>
              </a:spcAft>
              <a:buClr>
                <a:srgbClr val="94C600"/>
              </a:buClr>
            </a:pPr>
            <a:r>
              <a:rPr lang="en-US" sz="3200" b="1" dirty="0">
                <a:solidFill>
                  <a:srgbClr val="6C64AD"/>
                </a:solidFill>
                <a:latin typeface="Times New Roman" panose="02020603050405020304" pitchFamily="18" charset="0"/>
                <a:ea typeface="Times New Roman"/>
                <a:cs typeface="Times New Roman" panose="02020603050405020304" pitchFamily="18" charset="0"/>
              </a:rPr>
              <a:t>3-Toxins</a:t>
            </a:r>
            <a:endParaRPr lang="en-US" sz="3200" b="1" dirty="0">
              <a:solidFill>
                <a:srgbClr val="3E3D2D"/>
              </a:solidFill>
              <a:latin typeface="Times New Roman" panose="02020603050405020304" pitchFamily="18" charset="0"/>
              <a:ea typeface="Calibri"/>
              <a:cs typeface="Times New Roman" panose="02020603050405020304" pitchFamily="18" charset="0"/>
            </a:endParaRPr>
          </a:p>
          <a:p>
            <a:pPr marL="0" lvl="0" algn="just" fontAlgn="base">
              <a:lnSpc>
                <a:spcPct val="150000"/>
              </a:lnSpc>
              <a:spcBef>
                <a:spcPts val="0"/>
              </a:spcBef>
              <a:spcAft>
                <a:spcPts val="1000"/>
              </a:spcAft>
              <a:buClr>
                <a:srgbClr val="94C600"/>
              </a:buClr>
            </a:pPr>
            <a:r>
              <a:rPr lang="en-US" sz="1600" b="1" dirty="0">
                <a:solidFill>
                  <a:srgbClr val="373D3F"/>
                </a:solidFill>
                <a:latin typeface="Times New Roman" panose="02020603050405020304" pitchFamily="18" charset="0"/>
                <a:ea typeface="Times New Roman"/>
                <a:cs typeface="Times New Roman" panose="02020603050405020304" pitchFamily="18" charset="0"/>
              </a:rPr>
              <a:t>In addition to </a:t>
            </a:r>
            <a:r>
              <a:rPr lang="en-US" sz="1600" b="1" dirty="0" err="1">
                <a:solidFill>
                  <a:srgbClr val="373D3F"/>
                </a:solidFill>
                <a:latin typeface="Times New Roman" panose="02020603050405020304" pitchFamily="18" charset="0"/>
                <a:ea typeface="Times New Roman"/>
                <a:cs typeface="Times New Roman" panose="02020603050405020304" pitchFamily="18" charset="0"/>
              </a:rPr>
              <a:t>exoenzymes</a:t>
            </a:r>
            <a:r>
              <a:rPr lang="en-US" sz="1600" b="1" dirty="0">
                <a:solidFill>
                  <a:srgbClr val="373D3F"/>
                </a:solidFill>
                <a:latin typeface="Times New Roman" panose="02020603050405020304" pitchFamily="18" charset="0"/>
                <a:ea typeface="Times New Roman"/>
                <a:cs typeface="Times New Roman" panose="02020603050405020304" pitchFamily="18" charset="0"/>
              </a:rPr>
              <a:t>, certain pathogens are able to produce toxins, biological poisons that assist in their ability to invade and cause damage to tissues. The ability of a pathogen to produce toxins to cause damage to host cells is called </a:t>
            </a:r>
            <a:r>
              <a:rPr lang="en-US" sz="1600" b="1" dirty="0" err="1">
                <a:solidFill>
                  <a:srgbClr val="373D3F"/>
                </a:solidFill>
                <a:latin typeface="Times New Roman" panose="02020603050405020304" pitchFamily="18" charset="0"/>
                <a:ea typeface="Times New Roman"/>
                <a:cs typeface="Times New Roman" panose="02020603050405020304" pitchFamily="18" charset="0"/>
              </a:rPr>
              <a:t>toxigenicity</a:t>
            </a:r>
            <a:r>
              <a:rPr lang="en-US" sz="1600" b="1" dirty="0">
                <a:solidFill>
                  <a:srgbClr val="373D3F"/>
                </a:solidFill>
                <a:latin typeface="Times New Roman" panose="02020603050405020304" pitchFamily="18" charset="0"/>
                <a:ea typeface="Times New Roman"/>
                <a:cs typeface="Times New Roman" panose="02020603050405020304" pitchFamily="18" charset="0"/>
              </a:rPr>
              <a:t>.</a:t>
            </a:r>
            <a:endParaRPr lang="en-US" sz="1600" b="1" dirty="0">
              <a:solidFill>
                <a:srgbClr val="3E3D2D"/>
              </a:solidFill>
              <a:latin typeface="Times New Roman" panose="02020603050405020304" pitchFamily="18" charset="0"/>
              <a:ea typeface="Calibri"/>
              <a:cs typeface="Times New Roman" panose="02020603050405020304" pitchFamily="18" charset="0"/>
            </a:endParaRPr>
          </a:p>
          <a:p>
            <a:pPr marL="0" lvl="0" algn="just" fontAlgn="base">
              <a:lnSpc>
                <a:spcPct val="150000"/>
              </a:lnSpc>
              <a:spcBef>
                <a:spcPts val="0"/>
              </a:spcBef>
              <a:spcAft>
                <a:spcPts val="1000"/>
              </a:spcAft>
              <a:buClr>
                <a:srgbClr val="94C600"/>
              </a:buClr>
            </a:pPr>
            <a:r>
              <a:rPr lang="en-US" sz="1600" b="1" dirty="0">
                <a:solidFill>
                  <a:srgbClr val="373D3F"/>
                </a:solidFill>
                <a:latin typeface="Times New Roman" panose="02020603050405020304" pitchFamily="18" charset="0"/>
                <a:ea typeface="Times New Roman"/>
                <a:cs typeface="Times New Roman" panose="02020603050405020304" pitchFamily="18" charset="0"/>
              </a:rPr>
              <a:t>Toxins can be categorized as endotoxins or exotoxins. The lipopolysaccharide (LPS) found on the outer membrane of gram-negative bacteria is called endotoxin (Figure 4).</a:t>
            </a:r>
          </a:p>
          <a:p>
            <a:pPr marL="0" lvl="0" algn="just" fontAlgn="base">
              <a:lnSpc>
                <a:spcPct val="150000"/>
              </a:lnSpc>
              <a:spcBef>
                <a:spcPts val="0"/>
              </a:spcBef>
              <a:spcAft>
                <a:spcPts val="1000"/>
              </a:spcAft>
              <a:buClr>
                <a:srgbClr val="94C600"/>
              </a:buClr>
            </a:pPr>
            <a:r>
              <a:rPr lang="en-US" sz="1600" b="1" dirty="0">
                <a:solidFill>
                  <a:srgbClr val="373D3F"/>
                </a:solidFill>
                <a:latin typeface="Times New Roman" panose="02020603050405020304" pitchFamily="18" charset="0"/>
                <a:ea typeface="Times New Roman"/>
                <a:cs typeface="Times New Roman" panose="02020603050405020304" pitchFamily="18" charset="0"/>
              </a:rPr>
              <a:t>During infection and disease, gram-negative bacterial pathogens release endotoxin either when the cell dies, resulting in the disintegration of the membrane, or when the bacterium undergoes binary fission. </a:t>
            </a:r>
          </a:p>
          <a:p>
            <a:pPr marL="0" lvl="0" algn="just" fontAlgn="base">
              <a:lnSpc>
                <a:spcPct val="150000"/>
              </a:lnSpc>
              <a:spcBef>
                <a:spcPts val="0"/>
              </a:spcBef>
              <a:spcAft>
                <a:spcPts val="1000"/>
              </a:spcAft>
              <a:buClr>
                <a:srgbClr val="94C600"/>
              </a:buClr>
            </a:pPr>
            <a:r>
              <a:rPr lang="en-US" sz="1600" b="1" dirty="0">
                <a:solidFill>
                  <a:srgbClr val="373D3F"/>
                </a:solidFill>
                <a:latin typeface="Times New Roman" panose="02020603050405020304" pitchFamily="18" charset="0"/>
                <a:ea typeface="Times New Roman"/>
                <a:cs typeface="Times New Roman" panose="02020603050405020304" pitchFamily="18" charset="0"/>
              </a:rPr>
              <a:t>The lipid component of endotoxin, lipid A, is responsible for the toxic properties of the LPS molecule. </a:t>
            </a:r>
            <a:endParaRPr lang="en-US" sz="600" dirty="0">
              <a:solidFill>
                <a:srgbClr val="3E3D2D"/>
              </a:solidFill>
            </a:endParaRPr>
          </a:p>
          <a:p>
            <a:endParaRPr lang="en-US" dirty="0"/>
          </a:p>
        </p:txBody>
      </p:sp>
    </p:spTree>
    <p:extLst>
      <p:ext uri="{BB962C8B-B14F-4D97-AF65-F5344CB8AC3E}">
        <p14:creationId xmlns:p14="http://schemas.microsoft.com/office/powerpoint/2010/main" val="21853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56703"/>
            <a:ext cx="8229600"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0800000" flipV="1">
            <a:off x="685800" y="3975306"/>
            <a:ext cx="8153400" cy="887422"/>
          </a:xfrm>
          <a:prstGeom prst="rect">
            <a:avLst/>
          </a:prstGeom>
        </p:spPr>
        <p:txBody>
          <a:bodyPr wrap="square">
            <a:spAutoFit/>
          </a:bodyPr>
          <a:lstStyle/>
          <a:p>
            <a:pPr algn="just" fontAlgn="base">
              <a:lnSpc>
                <a:spcPts val="1440"/>
              </a:lnSpc>
              <a:spcAft>
                <a:spcPts val="1000"/>
              </a:spcAft>
            </a:pPr>
            <a:r>
              <a:rPr lang="en-US" dirty="0" smtClean="0">
                <a:solidFill>
                  <a:srgbClr val="373D3F"/>
                </a:solidFill>
                <a:effectLst/>
                <a:latin typeface="Arial"/>
                <a:ea typeface="Times New Roman"/>
                <a:cs typeface="Arial"/>
              </a:rPr>
              <a:t>Figure 4. Lipopolysaccharide is composed of lipid A, a core glycolipid, and</a:t>
            </a:r>
          </a:p>
          <a:p>
            <a:pPr algn="just" fontAlgn="base">
              <a:lnSpc>
                <a:spcPts val="1440"/>
              </a:lnSpc>
              <a:spcAft>
                <a:spcPts val="1000"/>
              </a:spcAft>
            </a:pPr>
            <a:r>
              <a:rPr lang="en-US" dirty="0" smtClean="0">
                <a:solidFill>
                  <a:srgbClr val="373D3F"/>
                </a:solidFill>
                <a:effectLst/>
                <a:latin typeface="Arial"/>
                <a:ea typeface="Times New Roman"/>
                <a:cs typeface="Arial"/>
              </a:rPr>
              <a:t> an O-specific polysaccharide side chain. Lipid A is the toxic component </a:t>
            </a:r>
            <a:r>
              <a:rPr lang="en-US" i="1" dirty="0" smtClean="0">
                <a:solidFill>
                  <a:srgbClr val="373D3F"/>
                </a:solidFill>
                <a:effectLst/>
                <a:latin typeface="Arial"/>
                <a:ea typeface="Times New Roman"/>
                <a:cs typeface="Arial"/>
              </a:rPr>
              <a:t>that</a:t>
            </a:r>
          </a:p>
          <a:p>
            <a:pPr algn="just" fontAlgn="base">
              <a:lnSpc>
                <a:spcPts val="1440"/>
              </a:lnSpc>
              <a:spcAft>
                <a:spcPts val="1000"/>
              </a:spcAft>
            </a:pPr>
            <a:r>
              <a:rPr lang="en-US" i="1" dirty="0" smtClean="0">
                <a:solidFill>
                  <a:srgbClr val="373D3F"/>
                </a:solidFill>
                <a:effectLst/>
                <a:latin typeface="Arial"/>
                <a:ea typeface="Times New Roman"/>
                <a:cs typeface="Arial"/>
              </a:rPr>
              <a:t> promotes inflammation and fever.</a:t>
            </a:r>
            <a:endParaRPr lang="en-US" sz="2400" i="1" dirty="0">
              <a:ea typeface="Calibri"/>
              <a:cs typeface="Arial"/>
            </a:endParaRPr>
          </a:p>
        </p:txBody>
      </p:sp>
    </p:spTree>
    <p:extLst>
      <p:ext uri="{BB962C8B-B14F-4D97-AF65-F5344CB8AC3E}">
        <p14:creationId xmlns:p14="http://schemas.microsoft.com/office/powerpoint/2010/main" val="206678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024744" cy="762000"/>
          </a:xfrm>
        </p:spPr>
        <p:txBody>
          <a:bodyPr/>
          <a:lstStyle/>
          <a:p>
            <a:endParaRPr lang="en-US" dirty="0"/>
          </a:p>
        </p:txBody>
      </p:sp>
      <p:sp>
        <p:nvSpPr>
          <p:cNvPr id="3" name="Content Placeholder 2"/>
          <p:cNvSpPr>
            <a:spLocks noGrp="1"/>
          </p:cNvSpPr>
          <p:nvPr>
            <p:ph idx="1"/>
          </p:nvPr>
        </p:nvSpPr>
        <p:spPr>
          <a:xfrm>
            <a:off x="1043492" y="762000"/>
            <a:ext cx="6777317" cy="5070629"/>
          </a:xfrm>
        </p:spPr>
        <p:txBody>
          <a:bodyPr>
            <a:normAutofit fontScale="85000" lnSpcReduction="10000"/>
          </a:bodyPr>
          <a:lstStyle/>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A classic method of detecting endotoxin is by using the </a:t>
            </a:r>
            <a:r>
              <a:rPr lang="en-US" b="1" i="1" dirty="0" smtClean="0">
                <a:solidFill>
                  <a:srgbClr val="373D3F"/>
                </a:solidFill>
                <a:effectLst/>
                <a:latin typeface="Times New Roman"/>
                <a:ea typeface="Times New Roman"/>
                <a:cs typeface="Arial"/>
              </a:rPr>
              <a:t>Limulus</a:t>
            </a:r>
            <a:r>
              <a:rPr lang="en-US" b="1" dirty="0" smtClean="0">
                <a:solidFill>
                  <a:srgbClr val="373D3F"/>
                </a:solidFill>
                <a:effectLst/>
                <a:latin typeface="Times New Roman"/>
                <a:ea typeface="Times New Roman"/>
                <a:cs typeface="Arial"/>
              </a:rPr>
              <a:t> </a:t>
            </a:r>
            <a:r>
              <a:rPr lang="en-US" b="1" dirty="0" err="1" smtClean="0">
                <a:solidFill>
                  <a:srgbClr val="373D3F"/>
                </a:solidFill>
                <a:effectLst/>
                <a:latin typeface="Times New Roman"/>
                <a:ea typeface="Times New Roman"/>
                <a:cs typeface="Arial"/>
              </a:rPr>
              <a:t>amebocyte</a:t>
            </a:r>
            <a:r>
              <a:rPr lang="en-US" b="1" dirty="0" smtClean="0">
                <a:solidFill>
                  <a:srgbClr val="373D3F"/>
                </a:solidFill>
                <a:effectLst/>
                <a:latin typeface="Times New Roman"/>
                <a:ea typeface="Times New Roman"/>
                <a:cs typeface="Arial"/>
              </a:rPr>
              <a:t> lysate (LAL) test</a:t>
            </a:r>
            <a:r>
              <a:rPr lang="en-US" dirty="0" smtClean="0">
                <a:solidFill>
                  <a:srgbClr val="373D3F"/>
                </a:solidFill>
                <a:effectLst/>
                <a:latin typeface="Times New Roman"/>
                <a:ea typeface="Times New Roman"/>
                <a:cs typeface="Arial"/>
              </a:rPr>
              <a:t>. In this procedure, the blood cells (</a:t>
            </a:r>
            <a:r>
              <a:rPr lang="en-US" dirty="0" err="1" smtClean="0">
                <a:solidFill>
                  <a:srgbClr val="373D3F"/>
                </a:solidFill>
                <a:effectLst/>
                <a:latin typeface="Times New Roman"/>
                <a:ea typeface="Times New Roman"/>
                <a:cs typeface="Arial"/>
              </a:rPr>
              <a:t>amebocytes</a:t>
            </a:r>
            <a:r>
              <a:rPr lang="en-US" dirty="0" smtClean="0">
                <a:solidFill>
                  <a:srgbClr val="373D3F"/>
                </a:solidFill>
                <a:effectLst/>
                <a:latin typeface="Times New Roman"/>
                <a:ea typeface="Times New Roman"/>
                <a:cs typeface="Arial"/>
              </a:rPr>
              <a:t>) of the horseshoe crab (</a:t>
            </a:r>
            <a:r>
              <a:rPr lang="en-US" i="1" dirty="0" smtClean="0">
                <a:solidFill>
                  <a:srgbClr val="373D3F"/>
                </a:solidFill>
                <a:effectLst/>
                <a:latin typeface="Times New Roman"/>
                <a:ea typeface="Times New Roman"/>
                <a:cs typeface="Arial"/>
              </a:rPr>
              <a:t>Limulus </a:t>
            </a:r>
            <a:r>
              <a:rPr lang="en-US" i="1" dirty="0" err="1" smtClean="0">
                <a:solidFill>
                  <a:srgbClr val="373D3F"/>
                </a:solidFill>
                <a:effectLst/>
                <a:latin typeface="Times New Roman"/>
                <a:ea typeface="Times New Roman"/>
                <a:cs typeface="Arial"/>
              </a:rPr>
              <a:t>polyphemus</a:t>
            </a:r>
            <a:r>
              <a:rPr lang="en-US" dirty="0" smtClean="0">
                <a:solidFill>
                  <a:srgbClr val="373D3F"/>
                </a:solidFill>
                <a:effectLst/>
                <a:latin typeface="Times New Roman"/>
                <a:ea typeface="Times New Roman"/>
                <a:cs typeface="Arial"/>
              </a:rPr>
              <a:t>) is mixed with a patient’s serum. The </a:t>
            </a:r>
            <a:r>
              <a:rPr lang="en-US" dirty="0" err="1" smtClean="0">
                <a:solidFill>
                  <a:srgbClr val="373D3F"/>
                </a:solidFill>
                <a:effectLst/>
                <a:latin typeface="Times New Roman"/>
                <a:ea typeface="Times New Roman"/>
                <a:cs typeface="Arial"/>
              </a:rPr>
              <a:t>amebocytes</a:t>
            </a:r>
            <a:r>
              <a:rPr lang="en-US" dirty="0" smtClean="0">
                <a:solidFill>
                  <a:srgbClr val="373D3F"/>
                </a:solidFill>
                <a:effectLst/>
                <a:latin typeface="Times New Roman"/>
                <a:ea typeface="Times New Roman"/>
                <a:cs typeface="Arial"/>
              </a:rPr>
              <a:t> will react to the presence of any endotoxin. This reaction can be observed either </a:t>
            </a:r>
            <a:r>
              <a:rPr lang="en-US" dirty="0" err="1" smtClean="0">
                <a:solidFill>
                  <a:srgbClr val="373D3F"/>
                </a:solidFill>
                <a:effectLst/>
                <a:latin typeface="Times New Roman"/>
                <a:ea typeface="Times New Roman"/>
                <a:cs typeface="Arial"/>
              </a:rPr>
              <a:t>chromogenically</a:t>
            </a:r>
            <a:r>
              <a:rPr lang="en-US" dirty="0" smtClean="0">
                <a:solidFill>
                  <a:srgbClr val="373D3F"/>
                </a:solidFill>
                <a:effectLst/>
                <a:latin typeface="Times New Roman"/>
                <a:ea typeface="Times New Roman"/>
                <a:cs typeface="Arial"/>
              </a:rPr>
              <a:t> (color) or by looking for coagulation (clotting reaction) to occur within the serum.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An alternative method that has been used is an enzyme-linked immunosorbent assay (</a:t>
            </a:r>
            <a:r>
              <a:rPr lang="en-US" b="1" dirty="0" smtClean="0">
                <a:solidFill>
                  <a:srgbClr val="373D3F"/>
                </a:solidFill>
                <a:effectLst/>
                <a:latin typeface="Times New Roman"/>
                <a:ea typeface="Times New Roman"/>
                <a:cs typeface="Arial"/>
              </a:rPr>
              <a:t>ELISA</a:t>
            </a:r>
            <a:r>
              <a:rPr lang="en-US" dirty="0" smtClean="0">
                <a:solidFill>
                  <a:srgbClr val="373D3F"/>
                </a:solidFill>
                <a:effectLst/>
                <a:latin typeface="Times New Roman"/>
                <a:ea typeface="Times New Roman"/>
                <a:cs typeface="Arial"/>
              </a:rPr>
              <a:t>) that uses antibodies to detect the presence of endotoxin.</a:t>
            </a:r>
            <a:endParaRPr lang="en-US" sz="2400" dirty="0">
              <a:ea typeface="Calibri"/>
              <a:cs typeface="Arial"/>
            </a:endParaRPr>
          </a:p>
          <a:p>
            <a:endParaRPr lang="en-US" dirty="0"/>
          </a:p>
        </p:txBody>
      </p:sp>
    </p:spTree>
    <p:extLst>
      <p:ext uri="{BB962C8B-B14F-4D97-AF65-F5344CB8AC3E}">
        <p14:creationId xmlns:p14="http://schemas.microsoft.com/office/powerpoint/2010/main" val="326988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76200"/>
          </a:xfrm>
        </p:spPr>
        <p:txBody>
          <a:bodyPr>
            <a:normAutofit fontScale="90000"/>
          </a:bodyPr>
          <a:lstStyle/>
          <a:p>
            <a:endParaRPr lang="en-US" dirty="0"/>
          </a:p>
        </p:txBody>
      </p:sp>
      <p:sp>
        <p:nvSpPr>
          <p:cNvPr id="3" name="Content Placeholder 2"/>
          <p:cNvSpPr>
            <a:spLocks noGrp="1"/>
          </p:cNvSpPr>
          <p:nvPr>
            <p:ph idx="1"/>
          </p:nvPr>
        </p:nvSpPr>
        <p:spPr>
          <a:xfrm>
            <a:off x="609600" y="762000"/>
            <a:ext cx="7924800" cy="5562600"/>
          </a:xfrm>
        </p:spPr>
        <p:txBody>
          <a:bodyPr>
            <a:normAutofit/>
          </a:bodyPr>
          <a:lstStyle/>
          <a:p>
            <a:pPr marL="0" marR="0" algn="just" fontAlgn="base">
              <a:lnSpc>
                <a:spcPct val="150000"/>
              </a:lnSpc>
              <a:spcBef>
                <a:spcPts val="0"/>
              </a:spcBef>
              <a:spcAft>
                <a:spcPts val="1000"/>
              </a:spcAft>
            </a:pPr>
            <a:r>
              <a:rPr lang="en-US" sz="1400" b="1" dirty="0" smtClean="0">
                <a:solidFill>
                  <a:srgbClr val="373D3F"/>
                </a:solidFill>
                <a:effectLst/>
                <a:latin typeface="Times New Roman"/>
                <a:ea typeface="Times New Roman"/>
                <a:cs typeface="Arial"/>
              </a:rPr>
              <a:t>EXOTOXINS</a:t>
            </a:r>
          </a:p>
          <a:p>
            <a:pPr marL="0" marR="0" algn="just" fontAlgn="base">
              <a:lnSpc>
                <a:spcPct val="150000"/>
              </a:lnSpc>
              <a:spcBef>
                <a:spcPts val="0"/>
              </a:spcBef>
              <a:spcAft>
                <a:spcPts val="1000"/>
              </a:spcAft>
            </a:pPr>
            <a:r>
              <a:rPr lang="en-US" sz="1800" dirty="0" smtClean="0">
                <a:solidFill>
                  <a:srgbClr val="373D3F"/>
                </a:solidFill>
                <a:effectLst/>
                <a:latin typeface="Times New Roman" panose="02020603050405020304" pitchFamily="18" charset="0"/>
                <a:ea typeface="Times New Roman"/>
                <a:cs typeface="Times New Roman" panose="02020603050405020304" pitchFamily="18" charset="0"/>
              </a:rPr>
              <a:t>Unlike the toxic lipid A of endotoxin, </a:t>
            </a:r>
            <a:r>
              <a:rPr lang="en-US" sz="1800" b="1" dirty="0" smtClean="0">
                <a:solidFill>
                  <a:srgbClr val="373D3F"/>
                </a:solidFill>
                <a:effectLst/>
                <a:latin typeface="Times New Roman" panose="02020603050405020304" pitchFamily="18" charset="0"/>
                <a:ea typeface="Times New Roman"/>
                <a:cs typeface="Times New Roman" panose="02020603050405020304" pitchFamily="18" charset="0"/>
              </a:rPr>
              <a:t>exotoxins</a:t>
            </a:r>
            <a:r>
              <a:rPr lang="en-US" sz="1800" dirty="0" smtClean="0">
                <a:solidFill>
                  <a:srgbClr val="373D3F"/>
                </a:solidFill>
                <a:effectLst/>
                <a:latin typeface="Times New Roman" panose="02020603050405020304" pitchFamily="18" charset="0"/>
                <a:ea typeface="Times New Roman"/>
                <a:cs typeface="Times New Roman" panose="02020603050405020304" pitchFamily="18" charset="0"/>
              </a:rPr>
              <a:t> are protein molecules that are produced by a wide variety of living pathogenic bacteria. Although some gram-negative pathogens produce exotoxins, the </a:t>
            </a:r>
            <a:r>
              <a:rPr lang="en-US" sz="1800" b="1" dirty="0" smtClean="0">
                <a:solidFill>
                  <a:srgbClr val="373D3F"/>
                </a:solidFill>
                <a:effectLst/>
                <a:latin typeface="Times New Roman" panose="02020603050405020304" pitchFamily="18" charset="0"/>
                <a:ea typeface="Times New Roman"/>
                <a:cs typeface="Times New Roman" panose="02020603050405020304" pitchFamily="18" charset="0"/>
              </a:rPr>
              <a:t>majority are produced by gram-positive pathogens</a:t>
            </a:r>
            <a:r>
              <a:rPr lang="en-US" sz="1800" dirty="0" smtClean="0">
                <a:solidFill>
                  <a:srgbClr val="373D3F"/>
                </a:solidFill>
                <a:effectLst/>
                <a:latin typeface="Times New Roman" panose="02020603050405020304" pitchFamily="18" charset="0"/>
                <a:ea typeface="Times New Roman"/>
                <a:cs typeface="Times New Roman" panose="02020603050405020304" pitchFamily="18" charset="0"/>
              </a:rPr>
              <a:t>. Exotoxins differ from endotoxin in several other key characteristics, summarized in Table 4. </a:t>
            </a:r>
          </a:p>
          <a:p>
            <a:pPr marL="0" marR="0" algn="just" fontAlgn="base">
              <a:lnSpc>
                <a:spcPct val="150000"/>
              </a:lnSpc>
              <a:spcBef>
                <a:spcPts val="0"/>
              </a:spcBef>
              <a:spcAft>
                <a:spcPts val="1000"/>
              </a:spcAft>
            </a:pPr>
            <a:r>
              <a:rPr lang="en-US" sz="1800" dirty="0" smtClean="0">
                <a:solidFill>
                  <a:srgbClr val="373D3F"/>
                </a:solidFill>
                <a:effectLst/>
                <a:latin typeface="Times New Roman" panose="02020603050405020304" pitchFamily="18" charset="0"/>
                <a:ea typeface="Times New Roman"/>
                <a:cs typeface="Times New Roman" panose="02020603050405020304" pitchFamily="18" charset="0"/>
              </a:rPr>
              <a:t>In contrast to endotoxin, which stimulates a general systemic inflammatory response when released, exotoxins are much more specific in their action and the cells they interact with. Each exotoxin targets specific receptors on specific cells and damages those cells through unique molecular mechanisms. Endotoxin remains stable at high temperatures, and requires heating at 121 °C (250 °F) for 45 minutes to inactivate. </a:t>
            </a:r>
          </a:p>
          <a:p>
            <a:endParaRPr lang="en-US" sz="1400" dirty="0"/>
          </a:p>
        </p:txBody>
      </p:sp>
    </p:spTree>
    <p:extLst>
      <p:ext uri="{BB962C8B-B14F-4D97-AF65-F5344CB8AC3E}">
        <p14:creationId xmlns:p14="http://schemas.microsoft.com/office/powerpoint/2010/main" val="58208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algn="just" fontAlgn="base">
              <a:lnSpc>
                <a:spcPct val="150000"/>
              </a:lnSpc>
              <a:spcBef>
                <a:spcPts val="0"/>
              </a:spcBef>
              <a:spcAft>
                <a:spcPts val="1000"/>
              </a:spcAft>
              <a:buClr>
                <a:srgbClr val="94C600"/>
              </a:buClr>
            </a:pPr>
            <a:r>
              <a:rPr lang="en-US" sz="1800" dirty="0">
                <a:solidFill>
                  <a:srgbClr val="373D3F"/>
                </a:solidFill>
                <a:latin typeface="Times New Roman" panose="02020603050405020304" pitchFamily="18" charset="0"/>
                <a:ea typeface="Times New Roman"/>
                <a:cs typeface="Times New Roman" panose="02020603050405020304" pitchFamily="18" charset="0"/>
              </a:rPr>
              <a:t>By contrast, most exotoxins are heat labile because of their protein structure, and many are denatured (inactivated) at temperatures above 41 °C (106 °F). As discussed earlier, endotoxin can stimulate a lethal inflammatory response at very high concentrations and has a measured </a:t>
            </a:r>
            <a:r>
              <a:rPr lang="en-US" sz="1800" b="1" dirty="0">
                <a:solidFill>
                  <a:srgbClr val="373D3F"/>
                </a:solidFill>
                <a:latin typeface="Times New Roman" panose="02020603050405020304" pitchFamily="18" charset="0"/>
                <a:ea typeface="Times New Roman"/>
                <a:cs typeface="Times New Roman" panose="02020603050405020304" pitchFamily="18" charset="0"/>
              </a:rPr>
              <a:t>LD</a:t>
            </a:r>
            <a:r>
              <a:rPr lang="en-US" sz="1800" b="1" baseline="-25000" dirty="0">
                <a:solidFill>
                  <a:srgbClr val="373D3F"/>
                </a:solidFill>
                <a:latin typeface="Times New Roman" panose="02020603050405020304" pitchFamily="18" charset="0"/>
                <a:ea typeface="Times New Roman"/>
                <a:cs typeface="Times New Roman" panose="02020603050405020304" pitchFamily="18" charset="0"/>
              </a:rPr>
              <a:t>50</a:t>
            </a:r>
            <a:r>
              <a:rPr lang="en-US" sz="1800" dirty="0">
                <a:solidFill>
                  <a:srgbClr val="373D3F"/>
                </a:solidFill>
                <a:latin typeface="Times New Roman" panose="02020603050405020304" pitchFamily="18" charset="0"/>
                <a:ea typeface="Times New Roman"/>
                <a:cs typeface="Times New Roman" panose="02020603050405020304" pitchFamily="18" charset="0"/>
              </a:rPr>
              <a:t> of 0.24 mg/kg. By contrast, very small concentrations of exotoxins can be lethal. For example, </a:t>
            </a:r>
            <a:r>
              <a:rPr lang="en-US" sz="1800" b="1" dirty="0">
                <a:solidFill>
                  <a:srgbClr val="373D3F"/>
                </a:solidFill>
                <a:latin typeface="Times New Roman" panose="02020603050405020304" pitchFamily="18" charset="0"/>
                <a:ea typeface="Times New Roman"/>
                <a:cs typeface="Times New Roman" panose="02020603050405020304" pitchFamily="18" charset="0"/>
              </a:rPr>
              <a:t>botulinum toxin</a:t>
            </a:r>
            <a:r>
              <a:rPr lang="en-US" sz="1800" dirty="0">
                <a:solidFill>
                  <a:srgbClr val="373D3F"/>
                </a:solidFill>
                <a:latin typeface="Times New Roman" panose="02020603050405020304" pitchFamily="18" charset="0"/>
                <a:ea typeface="Times New Roman"/>
                <a:cs typeface="Times New Roman" panose="02020603050405020304" pitchFamily="18" charset="0"/>
              </a:rPr>
              <a:t>, which causes </a:t>
            </a:r>
            <a:r>
              <a:rPr lang="en-US" sz="1800" b="1" dirty="0">
                <a:solidFill>
                  <a:srgbClr val="373D3F"/>
                </a:solidFill>
                <a:latin typeface="Times New Roman" panose="02020603050405020304" pitchFamily="18" charset="0"/>
                <a:ea typeface="Times New Roman"/>
                <a:cs typeface="Times New Roman" panose="02020603050405020304" pitchFamily="18" charset="0"/>
              </a:rPr>
              <a:t>botulism</a:t>
            </a:r>
            <a:r>
              <a:rPr lang="en-US" sz="1800" dirty="0">
                <a:solidFill>
                  <a:srgbClr val="373D3F"/>
                </a:solidFill>
                <a:latin typeface="Times New Roman" panose="02020603050405020304" pitchFamily="18" charset="0"/>
                <a:ea typeface="Times New Roman"/>
                <a:cs typeface="Times New Roman" panose="02020603050405020304" pitchFamily="18" charset="0"/>
              </a:rPr>
              <a:t>, has an LD</a:t>
            </a:r>
            <a:r>
              <a:rPr lang="en-US" sz="1800" baseline="-25000" dirty="0">
                <a:solidFill>
                  <a:srgbClr val="373D3F"/>
                </a:solidFill>
                <a:latin typeface="Times New Roman" panose="02020603050405020304" pitchFamily="18" charset="0"/>
                <a:ea typeface="Times New Roman"/>
                <a:cs typeface="Times New Roman" panose="02020603050405020304" pitchFamily="18" charset="0"/>
              </a:rPr>
              <a:t>50</a:t>
            </a:r>
            <a:r>
              <a:rPr lang="en-US" sz="1800" dirty="0">
                <a:solidFill>
                  <a:srgbClr val="373D3F"/>
                </a:solidFill>
                <a:latin typeface="Times New Roman" panose="02020603050405020304" pitchFamily="18" charset="0"/>
                <a:ea typeface="Times New Roman"/>
                <a:cs typeface="Times New Roman" panose="02020603050405020304" pitchFamily="18" charset="0"/>
              </a:rPr>
              <a:t> of 0.000001 mg/kg (240,000 times more lethal than endotoxin).</a:t>
            </a:r>
            <a:endParaRPr lang="en-US" sz="1800" dirty="0">
              <a:solidFill>
                <a:srgbClr val="3E3D2D"/>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189373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043490" y="457200"/>
            <a:ext cx="7024744" cy="570464"/>
          </a:xfrm>
        </p:spPr>
        <p:txBody>
          <a:bodyPr>
            <a:normAutofit fontScale="90000"/>
          </a:bodyPr>
          <a:lstStyle/>
          <a:p>
            <a:pPr algn="ctr"/>
            <a:r>
              <a:rPr lang="en-US" b="1" dirty="0" smtClean="0"/>
              <a:t>INTRODUCTION</a:t>
            </a:r>
            <a:endParaRPr lang="en-US" b="1" dirty="0"/>
          </a:p>
        </p:txBody>
      </p:sp>
      <p:sp>
        <p:nvSpPr>
          <p:cNvPr id="3" name="Content Placeholder 2"/>
          <p:cNvSpPr>
            <a:spLocks noGrp="1"/>
          </p:cNvSpPr>
          <p:nvPr>
            <p:ph idx="1"/>
          </p:nvPr>
        </p:nvSpPr>
        <p:spPr>
          <a:xfrm>
            <a:off x="1043492" y="1371600"/>
            <a:ext cx="6777317" cy="4461029"/>
          </a:xfrm>
        </p:spPr>
        <p:txBody>
          <a:bodyPr>
            <a:noAutofit/>
          </a:bodyPr>
          <a:lstStyle/>
          <a:p>
            <a:pPr algn="just"/>
            <a:r>
              <a:rPr lang="en-US" sz="2000" b="1" dirty="0" smtClean="0">
                <a:latin typeface="Times New Roman" panose="02020603050405020304" pitchFamily="18" charset="0"/>
                <a:cs typeface="Times New Roman" panose="02020603050405020304" pitchFamily="18" charset="0"/>
              </a:rPr>
              <a:t>The idea that pathogenic microbes are endowed with certain components that confer upon them the capacity for virulence is the central theme of the virulence factor concept. </a:t>
            </a:r>
          </a:p>
          <a:p>
            <a:pPr algn="just"/>
            <a:r>
              <a:rPr lang="en-US" sz="2000" b="1" dirty="0" smtClean="0">
                <a:latin typeface="Times New Roman" panose="02020603050405020304" pitchFamily="18" charset="0"/>
                <a:cs typeface="Times New Roman" panose="02020603050405020304" pitchFamily="18" charset="0"/>
              </a:rPr>
              <a:t>The virulence factor concept has unquestionably led to the identiﬁcation of important microbial attributes of virulence that have greatly furthered our understanding of microbial pathogenesis.</a:t>
            </a:r>
          </a:p>
          <a:p>
            <a:pPr algn="just"/>
            <a:r>
              <a:rPr lang="en-US" sz="2000" b="1" dirty="0" smtClean="0">
                <a:latin typeface="Times New Roman" panose="02020603050405020304" pitchFamily="18" charset="0"/>
                <a:cs typeface="Times New Roman" panose="02020603050405020304" pitchFamily="18" charset="0"/>
              </a:rPr>
              <a:t>Furthermore, the approach of deﬁning virulence factors by the use of the molecular postulates has provided an experimentally rigorous approach to the study of virulence in certain microbes. </a:t>
            </a:r>
          </a:p>
          <a:p>
            <a:pPr algn="just"/>
            <a:r>
              <a:rPr lang="en-US" sz="2000" b="1" dirty="0" smtClean="0">
                <a:latin typeface="Times New Roman" panose="02020603050405020304" pitchFamily="18" charset="0"/>
                <a:cs typeface="Times New Roman" panose="02020603050405020304" pitchFamily="18" charset="0"/>
              </a:rPr>
              <a:t>Nevertheless, the virulence factor concept has signiﬁcant limitations for a global understanding of microbial virulence.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5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5611959"/>
              </p:ext>
            </p:extLst>
          </p:nvPr>
        </p:nvGraphicFramePr>
        <p:xfrm>
          <a:off x="152400" y="67766"/>
          <a:ext cx="8610600" cy="6464882"/>
        </p:xfrm>
        <a:graphic>
          <a:graphicData uri="http://schemas.openxmlformats.org/drawingml/2006/table">
            <a:tbl>
              <a:tblPr firstRow="1" firstCol="1" bandRow="1"/>
              <a:tblGrid>
                <a:gridCol w="1956955"/>
                <a:gridCol w="2157845"/>
                <a:gridCol w="4495800"/>
              </a:tblGrid>
              <a:tr h="532779">
                <a:tc gridSpan="3">
                  <a:txBody>
                    <a:bodyPr/>
                    <a:lstStyle/>
                    <a:p>
                      <a:pPr marL="0" marR="0" algn="just">
                        <a:lnSpc>
                          <a:spcPct val="150000"/>
                        </a:lnSpc>
                        <a:spcBef>
                          <a:spcPts val="0"/>
                        </a:spcBef>
                        <a:spcAft>
                          <a:spcPts val="0"/>
                        </a:spcAft>
                      </a:pPr>
                      <a:r>
                        <a:rPr lang="en-US" sz="1800" b="1" dirty="0">
                          <a:solidFill>
                            <a:srgbClr val="373D3F"/>
                          </a:solidFill>
                          <a:effectLst/>
                          <a:latin typeface="Times New Roman"/>
                          <a:ea typeface="Times New Roman"/>
                          <a:cs typeface="Arial"/>
                        </a:rPr>
                        <a:t>Table 4. Comparison of Endotoxin and Exotoxins Produced by Bacteria</a:t>
                      </a:r>
                      <a:endParaRPr lang="en-US" sz="1800" dirty="0">
                        <a:effectLst/>
                        <a:latin typeface="Calibri"/>
                        <a:ea typeface="Calibri"/>
                        <a:cs typeface="Arial"/>
                      </a:endParaRPr>
                    </a:p>
                  </a:txBody>
                  <a:tcPr marL="96502" marR="96502" marT="72377" marB="72377" anchor="ctr">
                    <a:lnL>
                      <a:noFill/>
                    </a:lnL>
                    <a:lnR>
                      <a:noFill/>
                    </a:lnR>
                    <a:lnT>
                      <a:noFill/>
                    </a:lnT>
                    <a:lnB w="3175" cap="flat" cmpd="sng" algn="ctr">
                      <a:solidFill>
                        <a:schemeClr val="tx1"/>
                      </a:solidFill>
                      <a:prstDash val="solid"/>
                      <a:round/>
                      <a:headEnd type="none" w="med" len="med"/>
                      <a:tailEnd type="none" w="med" len="med"/>
                    </a:lnB>
                    <a:solidFill>
                      <a:srgbClr val="F1F1F1"/>
                    </a:solidFill>
                  </a:tcPr>
                </a:tc>
                <a:tc hMerge="1">
                  <a:txBody>
                    <a:bodyPr/>
                    <a:lstStyle/>
                    <a:p>
                      <a:endParaRPr lang="en-US"/>
                    </a:p>
                  </a:txBody>
                  <a:tcPr/>
                </a:tc>
                <a:tc hMerge="1">
                  <a:txBody>
                    <a:bodyPr/>
                    <a:lstStyle/>
                    <a:p>
                      <a:endParaRPr lang="en-US"/>
                    </a:p>
                  </a:txBody>
                  <a:tcPr/>
                </a:tc>
              </a:tr>
              <a:tr h="532779">
                <a:tc>
                  <a:txBody>
                    <a:bodyPr/>
                    <a:lstStyle/>
                    <a:p>
                      <a:pPr marL="0" marR="0" algn="just">
                        <a:lnSpc>
                          <a:spcPct val="150000"/>
                        </a:lnSpc>
                        <a:spcBef>
                          <a:spcPts val="0"/>
                        </a:spcBef>
                        <a:spcAft>
                          <a:spcPts val="0"/>
                        </a:spcAft>
                      </a:pPr>
                      <a:r>
                        <a:rPr lang="en-US" sz="1800" b="1" dirty="0">
                          <a:solidFill>
                            <a:srgbClr val="373D3F"/>
                          </a:solidFill>
                          <a:effectLst/>
                          <a:latin typeface="Times New Roman"/>
                          <a:ea typeface="Times New Roman"/>
                          <a:cs typeface="Arial"/>
                        </a:rPr>
                        <a:t>Characteristic</a:t>
                      </a:r>
                      <a:endParaRPr lang="en-US" sz="1800" dirty="0">
                        <a:effectLst/>
                        <a:latin typeface="Calibri"/>
                        <a:ea typeface="Calibri"/>
                        <a:cs typeface="Arial"/>
                      </a:endParaRPr>
                    </a:p>
                  </a:txBody>
                  <a:tcPr marL="96502" marR="96502" marT="72377" marB="72377"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a:txBody>
                    <a:bodyPr/>
                    <a:lstStyle/>
                    <a:p>
                      <a:pPr marL="0" marR="0" algn="just">
                        <a:lnSpc>
                          <a:spcPct val="150000"/>
                        </a:lnSpc>
                        <a:spcBef>
                          <a:spcPts val="0"/>
                        </a:spcBef>
                        <a:spcAft>
                          <a:spcPts val="0"/>
                        </a:spcAft>
                      </a:pPr>
                      <a:r>
                        <a:rPr lang="en-US" sz="1800" b="1" dirty="0">
                          <a:solidFill>
                            <a:srgbClr val="373D3F"/>
                          </a:solidFill>
                          <a:effectLst/>
                          <a:latin typeface="Times New Roman"/>
                          <a:ea typeface="Times New Roman"/>
                          <a:cs typeface="Arial"/>
                        </a:rPr>
                        <a:t>Endotoxin</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a:txBody>
                    <a:bodyPr/>
                    <a:lstStyle/>
                    <a:p>
                      <a:pPr marL="0" marR="0" algn="just">
                        <a:lnSpc>
                          <a:spcPct val="150000"/>
                        </a:lnSpc>
                        <a:spcBef>
                          <a:spcPts val="0"/>
                        </a:spcBef>
                        <a:spcAft>
                          <a:spcPts val="0"/>
                        </a:spcAft>
                      </a:pPr>
                      <a:r>
                        <a:rPr lang="en-US" sz="1800" b="1" dirty="0">
                          <a:solidFill>
                            <a:srgbClr val="373D3F"/>
                          </a:solidFill>
                          <a:effectLst/>
                          <a:latin typeface="Times New Roman"/>
                          <a:ea typeface="Times New Roman"/>
                          <a:cs typeface="Arial"/>
                        </a:rPr>
                        <a:t>Exotoxin</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912799">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Source</a:t>
                      </a:r>
                      <a:endParaRPr lang="en-US" sz="1800" dirty="0">
                        <a:effectLst/>
                        <a:latin typeface="Calibri"/>
                        <a:ea typeface="Calibri"/>
                        <a:cs typeface="Arial"/>
                      </a:endParaRPr>
                    </a:p>
                  </a:txBody>
                  <a:tcPr marL="96502" marR="96502" marT="72377" marB="72377"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Gram-negative bacteria</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Gram-positive (primarily) and gram-negative bacteria</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1300929">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Composition</a:t>
                      </a:r>
                      <a:endParaRPr lang="en-US" sz="1800" dirty="0">
                        <a:effectLst/>
                        <a:latin typeface="Calibri"/>
                        <a:ea typeface="Calibri"/>
                        <a:cs typeface="Arial"/>
                      </a:endParaRPr>
                    </a:p>
                  </a:txBody>
                  <a:tcPr marL="96502" marR="96502" marT="72377" marB="72377"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Lipid A component of lipopolysaccharide</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Protein</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1689059">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Effect on host</a:t>
                      </a:r>
                      <a:endParaRPr lang="en-US" sz="1800" dirty="0">
                        <a:effectLst/>
                        <a:latin typeface="Calibri"/>
                        <a:ea typeface="Calibri"/>
                        <a:cs typeface="Arial"/>
                      </a:endParaRPr>
                    </a:p>
                  </a:txBody>
                  <a:tcPr marL="96502" marR="96502" marT="72377" marB="72377"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General systemic symptoms of inflammation and fever</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Specific damage to cells dependent upon receptor-mediated targeting of cells and specific mechanisms of action</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881528">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Heat stability</a:t>
                      </a:r>
                      <a:endParaRPr lang="en-US" sz="1800" dirty="0">
                        <a:effectLst/>
                        <a:latin typeface="Calibri"/>
                        <a:ea typeface="Calibri"/>
                        <a:cs typeface="Arial"/>
                      </a:endParaRPr>
                    </a:p>
                  </a:txBody>
                  <a:tcPr marL="96502" marR="96502" marT="72377" marB="72377"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Heat stable</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Most are heat labile, but some are heat stable</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483162">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LD</a:t>
                      </a:r>
                      <a:r>
                        <a:rPr lang="en-US" sz="1800" baseline="-25000" dirty="0">
                          <a:solidFill>
                            <a:srgbClr val="373D3F"/>
                          </a:solidFill>
                          <a:effectLst/>
                          <a:latin typeface="Times New Roman"/>
                          <a:ea typeface="Times New Roman"/>
                          <a:cs typeface="Arial"/>
                        </a:rPr>
                        <a:t>50</a:t>
                      </a:r>
                      <a:endParaRPr lang="en-US" sz="1800" dirty="0">
                        <a:effectLst/>
                        <a:latin typeface="Calibri"/>
                        <a:ea typeface="Calibri"/>
                        <a:cs typeface="Arial"/>
                      </a:endParaRPr>
                    </a:p>
                  </a:txBody>
                  <a:tcPr marL="96502" marR="96502" marT="72377" marB="72377"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High</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gn="just">
                        <a:lnSpc>
                          <a:spcPct val="150000"/>
                        </a:lnSpc>
                        <a:spcBef>
                          <a:spcPts val="0"/>
                        </a:spcBef>
                        <a:spcAft>
                          <a:spcPts val="0"/>
                        </a:spcAft>
                      </a:pPr>
                      <a:r>
                        <a:rPr lang="en-US" sz="1800" dirty="0">
                          <a:solidFill>
                            <a:srgbClr val="373D3F"/>
                          </a:solidFill>
                          <a:effectLst/>
                          <a:latin typeface="Times New Roman"/>
                          <a:ea typeface="Times New Roman"/>
                          <a:cs typeface="Arial"/>
                        </a:rPr>
                        <a:t>Low</a:t>
                      </a:r>
                      <a:endParaRPr lang="en-US" sz="1800" dirty="0">
                        <a:effectLst/>
                        <a:latin typeface="Calibri"/>
                        <a:ea typeface="Calibri"/>
                        <a:cs typeface="Arial"/>
                      </a:endParaRPr>
                    </a:p>
                  </a:txBody>
                  <a:tcPr marL="96502" marR="96502" marT="72377" marB="72377"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951526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512763"/>
          </a:xfrm>
        </p:spPr>
        <p:txBody>
          <a:bodyPr>
            <a:noAutofit/>
          </a:bodyPr>
          <a:lstStyle/>
          <a:p>
            <a:endParaRPr lang="en-US" sz="2000" dirty="0"/>
          </a:p>
        </p:txBody>
      </p:sp>
      <p:sp>
        <p:nvSpPr>
          <p:cNvPr id="6" name="Content Placeholder 5"/>
          <p:cNvSpPr>
            <a:spLocks noGrp="1"/>
          </p:cNvSpPr>
          <p:nvPr>
            <p:ph idx="1"/>
          </p:nvPr>
        </p:nvSpPr>
        <p:spPr>
          <a:xfrm>
            <a:off x="990600" y="969963"/>
            <a:ext cx="6777317" cy="5049837"/>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The exotoxins can be grouped into three categories based on their target: </a:t>
            </a:r>
          </a:p>
          <a:p>
            <a:pPr algn="just"/>
            <a:r>
              <a:rPr lang="en-US" sz="3200" dirty="0" smtClean="0">
                <a:latin typeface="Times New Roman" panose="02020603050405020304" pitchFamily="18" charset="0"/>
                <a:cs typeface="Times New Roman" panose="02020603050405020304" pitchFamily="18" charset="0"/>
              </a:rPr>
              <a:t>1-intracellular targeting, </a:t>
            </a:r>
          </a:p>
          <a:p>
            <a:pPr algn="just"/>
            <a:r>
              <a:rPr lang="en-US" sz="3200" dirty="0" smtClean="0">
                <a:latin typeface="Times New Roman" panose="02020603050405020304" pitchFamily="18" charset="0"/>
                <a:cs typeface="Times New Roman" panose="02020603050405020304" pitchFamily="18" charset="0"/>
              </a:rPr>
              <a:t>2-membrane disrupting, and </a:t>
            </a:r>
            <a:endParaRPr lang="en-US"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3-superantigens.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Table 5 provides examples of well-characterized toxins within each of these three categories.</a:t>
            </a:r>
            <a:endParaRPr lang="en-US" sz="3200" dirty="0">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808163" y="512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56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35991621"/>
              </p:ext>
            </p:extLst>
          </p:nvPr>
        </p:nvGraphicFramePr>
        <p:xfrm>
          <a:off x="0" y="152402"/>
          <a:ext cx="8915400" cy="6553198"/>
        </p:xfrm>
        <a:graphic>
          <a:graphicData uri="http://schemas.openxmlformats.org/drawingml/2006/table">
            <a:tbl>
              <a:tblPr firstRow="1" firstCol="1" bandRow="1"/>
              <a:tblGrid>
                <a:gridCol w="1714500"/>
                <a:gridCol w="1714500"/>
                <a:gridCol w="1714500"/>
                <a:gridCol w="3771900"/>
              </a:tblGrid>
              <a:tr h="538508">
                <a:tc gridSpan="4">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Table 5. Some Common Exotoxins and Associated Bacterial Pathogens</a:t>
                      </a:r>
                      <a:endParaRPr lang="en-US" sz="1600" dirty="0">
                        <a:effectLst/>
                        <a:latin typeface="Calibri"/>
                        <a:ea typeface="Calibri"/>
                        <a:cs typeface="Arial"/>
                      </a:endParaRPr>
                    </a:p>
                  </a:txBody>
                  <a:tcPr marL="70049" marR="70049" marT="52537" marB="52537" anchor="ctr">
                    <a:lnL>
                      <a:noFill/>
                    </a:lnL>
                    <a:lnR>
                      <a:noFill/>
                    </a:lnR>
                    <a:lnT>
                      <a:noFill/>
                    </a:lnT>
                    <a:lnB>
                      <a:noFill/>
                    </a:lnB>
                    <a:solidFill>
                      <a:srgbClr val="F1F1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8508">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Category</a:t>
                      </a:r>
                      <a:endParaRPr lang="en-US" sz="1400" dirty="0">
                        <a:effectLst/>
                        <a:latin typeface="Calibri"/>
                        <a:ea typeface="Calibri"/>
                        <a:cs typeface="Arial"/>
                      </a:endParaRPr>
                    </a:p>
                  </a:txBody>
                  <a:tcPr marL="70049" marR="70049" marT="52537" marB="52537" anchor="ctr">
                    <a:lnL>
                      <a:noFill/>
                    </a:lnL>
                    <a:lnR>
                      <a:noFill/>
                    </a:lnR>
                    <a:lnT>
                      <a:noFill/>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Example</a:t>
                      </a:r>
                      <a:endParaRPr lang="en-US" sz="1400" dirty="0">
                        <a:effectLst/>
                        <a:latin typeface="Calibri"/>
                        <a:ea typeface="Calibri"/>
                        <a:cs typeface="Arial"/>
                      </a:endParaRPr>
                    </a:p>
                  </a:txBody>
                  <a:tcPr marL="70049" marR="70049" marT="52537" marB="52537" anchor="ctr">
                    <a:lnL>
                      <a:noFill/>
                    </a:lnL>
                    <a:lnR>
                      <a:noFill/>
                    </a:lnR>
                    <a:lnT>
                      <a:noFill/>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Pathogen</a:t>
                      </a:r>
                      <a:endParaRPr lang="en-US" sz="1400" dirty="0">
                        <a:effectLst/>
                        <a:latin typeface="Calibri"/>
                        <a:ea typeface="Calibri"/>
                        <a:cs typeface="Arial"/>
                      </a:endParaRPr>
                    </a:p>
                  </a:txBody>
                  <a:tcPr marL="70049" marR="70049" marT="52537" marB="52537" anchor="ctr">
                    <a:lnL>
                      <a:noFill/>
                    </a:lnL>
                    <a:lnR>
                      <a:noFill/>
                    </a:lnR>
                    <a:lnT>
                      <a:noFill/>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Mechanism and Disease</a:t>
                      </a:r>
                      <a:endParaRPr lang="en-US" sz="1400" dirty="0">
                        <a:effectLst/>
                        <a:latin typeface="Calibri"/>
                        <a:ea typeface="Calibri"/>
                        <a:cs typeface="Arial"/>
                      </a:endParaRPr>
                    </a:p>
                  </a:txBody>
                  <a:tcPr marL="70049" marR="70049" marT="52537" marB="52537" anchor="ctr">
                    <a:lnL>
                      <a:noFill/>
                    </a:lnL>
                    <a:lnR>
                      <a:noFill/>
                    </a:lnR>
                    <a:lnT>
                      <a:noFill/>
                    </a:lnT>
                    <a:lnB w="3175" cap="flat" cmpd="sng" algn="ctr">
                      <a:solidFill>
                        <a:schemeClr val="tx1"/>
                      </a:solidFill>
                      <a:prstDash val="solid"/>
                      <a:round/>
                      <a:headEnd type="none" w="med" len="med"/>
                      <a:tailEnd type="none" w="med" len="med"/>
                    </a:lnB>
                    <a:solidFill>
                      <a:srgbClr val="FFFFFF"/>
                    </a:solidFill>
                  </a:tcPr>
                </a:tc>
              </a:tr>
              <a:tr h="2078646">
                <a:tc rowSpan="4">
                  <a:txBody>
                    <a:bodyPr/>
                    <a:lstStyle/>
                    <a:p>
                      <a:pPr marL="0" marR="0">
                        <a:lnSpc>
                          <a:spcPts val="1350"/>
                        </a:lnSpc>
                        <a:spcBef>
                          <a:spcPts val="0"/>
                        </a:spcBef>
                        <a:spcAft>
                          <a:spcPts val="0"/>
                        </a:spcAft>
                      </a:pPr>
                      <a:r>
                        <a:rPr lang="en-US" sz="1400" dirty="0">
                          <a:solidFill>
                            <a:srgbClr val="373D3F"/>
                          </a:solidFill>
                          <a:effectLst/>
                          <a:latin typeface="Arial"/>
                          <a:ea typeface="Times New Roman"/>
                          <a:cs typeface="Arial"/>
                        </a:rPr>
                        <a:t>Intracellular-targeting toxins</a:t>
                      </a:r>
                      <a:endParaRPr lang="en-US" sz="1400" dirty="0">
                        <a:effectLst/>
                        <a:latin typeface="Calibri"/>
                        <a:ea typeface="Calibri"/>
                        <a:cs typeface="Arial"/>
                      </a:endParaRPr>
                    </a:p>
                  </a:txBody>
                  <a:tcPr marL="70049" marR="70049" marT="52537" marB="52537" anchor="ctr">
                    <a:lnL>
                      <a:noFill/>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Cholera toxin</a:t>
                      </a:r>
                      <a:endParaRPr lang="en-US" sz="1400" b="1" dirty="0">
                        <a:effectLst/>
                        <a:latin typeface="Calibri"/>
                        <a:ea typeface="Calibri"/>
                        <a:cs typeface="Arial"/>
                      </a:endParaRPr>
                    </a:p>
                  </a:txBody>
                  <a:tcPr marL="70049" marR="70049" marT="52537" marB="525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b="1" i="1" dirty="0">
                          <a:solidFill>
                            <a:srgbClr val="373D3F"/>
                          </a:solidFill>
                          <a:effectLst/>
                          <a:latin typeface="Arial"/>
                          <a:ea typeface="Times New Roman"/>
                          <a:cs typeface="Arial"/>
                        </a:rPr>
                        <a:t>Vibrio </a:t>
                      </a:r>
                      <a:r>
                        <a:rPr lang="en-US" sz="1400" b="1" i="1" dirty="0" err="1">
                          <a:solidFill>
                            <a:srgbClr val="373D3F"/>
                          </a:solidFill>
                          <a:effectLst/>
                          <a:latin typeface="Arial"/>
                          <a:ea typeface="Times New Roman"/>
                          <a:cs typeface="Arial"/>
                        </a:rPr>
                        <a:t>cholerae</a:t>
                      </a:r>
                      <a:endParaRPr lang="en-US" sz="1400" b="1" dirty="0">
                        <a:effectLst/>
                        <a:latin typeface="Calibri"/>
                        <a:ea typeface="Calibri"/>
                        <a:cs typeface="Arial"/>
                      </a:endParaRPr>
                    </a:p>
                  </a:txBody>
                  <a:tcPr marL="70049" marR="70049" marT="52537" marB="52537"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dirty="0">
                          <a:solidFill>
                            <a:srgbClr val="373D3F"/>
                          </a:solidFill>
                          <a:effectLst/>
                          <a:latin typeface="Arial"/>
                          <a:ea typeface="Times New Roman"/>
                          <a:cs typeface="Arial"/>
                        </a:rPr>
                        <a:t>Activation of adenylate cyclase in intestinal cells, causing increased levels of cyclic adenosine monophosphate (</a:t>
                      </a:r>
                      <a:r>
                        <a:rPr lang="en-US" sz="1400" dirty="0" err="1">
                          <a:solidFill>
                            <a:srgbClr val="373D3F"/>
                          </a:solidFill>
                          <a:effectLst/>
                          <a:latin typeface="Arial"/>
                          <a:ea typeface="Times New Roman"/>
                          <a:cs typeface="Arial"/>
                        </a:rPr>
                        <a:t>cAMP</a:t>
                      </a:r>
                      <a:r>
                        <a:rPr lang="en-US" sz="1400" dirty="0">
                          <a:solidFill>
                            <a:srgbClr val="373D3F"/>
                          </a:solidFill>
                          <a:effectLst/>
                          <a:latin typeface="Arial"/>
                          <a:ea typeface="Times New Roman"/>
                          <a:cs typeface="Arial"/>
                        </a:rPr>
                        <a:t>) and secretion of fluids and electrolytes out of cell, causing diarrhea</a:t>
                      </a:r>
                      <a:endParaRPr lang="en-US" sz="1400" dirty="0">
                        <a:effectLst/>
                        <a:latin typeface="Calibri"/>
                        <a:ea typeface="Calibri"/>
                        <a:cs typeface="Arial"/>
                      </a:endParaRPr>
                    </a:p>
                  </a:txBody>
                  <a:tcPr marL="70049" marR="70049" marT="52537" marB="52537"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r>
              <a:tr h="1447890">
                <a:tc vMerge="1">
                  <a:txBody>
                    <a:bodyPr/>
                    <a:lstStyle/>
                    <a:p>
                      <a:endParaRPr lang="en-US"/>
                    </a:p>
                  </a:txBody>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Tetanus toxin</a:t>
                      </a:r>
                      <a:endParaRPr lang="en-US" sz="1400" b="1" dirty="0">
                        <a:effectLst/>
                        <a:latin typeface="Calibri"/>
                        <a:ea typeface="Calibri"/>
                        <a:cs typeface="Arial"/>
                      </a:endParaRPr>
                    </a:p>
                  </a:txBody>
                  <a:tcPr marL="70049" marR="70049" marT="52537" marB="525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b="1" i="1" dirty="0">
                          <a:solidFill>
                            <a:srgbClr val="373D3F"/>
                          </a:solidFill>
                          <a:effectLst/>
                          <a:latin typeface="Arial"/>
                          <a:ea typeface="Times New Roman"/>
                          <a:cs typeface="Arial"/>
                        </a:rPr>
                        <a:t>Clostridium </a:t>
                      </a:r>
                      <a:r>
                        <a:rPr lang="en-US" sz="1400" b="1" i="1" dirty="0" err="1">
                          <a:solidFill>
                            <a:srgbClr val="373D3F"/>
                          </a:solidFill>
                          <a:effectLst/>
                          <a:latin typeface="Arial"/>
                          <a:ea typeface="Times New Roman"/>
                          <a:cs typeface="Arial"/>
                        </a:rPr>
                        <a:t>tetani</a:t>
                      </a:r>
                      <a:endParaRPr lang="en-US" sz="1400" b="1" dirty="0">
                        <a:effectLst/>
                        <a:latin typeface="Calibri"/>
                        <a:ea typeface="Calibri"/>
                        <a:cs typeface="Arial"/>
                      </a:endParaRPr>
                    </a:p>
                  </a:txBody>
                  <a:tcPr marL="70049" marR="70049" marT="52537" marB="52537"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dirty="0">
                          <a:solidFill>
                            <a:srgbClr val="373D3F"/>
                          </a:solidFill>
                          <a:effectLst/>
                          <a:latin typeface="Arial"/>
                          <a:ea typeface="Times New Roman"/>
                          <a:cs typeface="Arial"/>
                        </a:rPr>
                        <a:t>Inhibits the release of inhibitory neurotransmitters in the central nervous system, causing spastic paralysis</a:t>
                      </a:r>
                      <a:endParaRPr lang="en-US" sz="1400" dirty="0">
                        <a:effectLst/>
                        <a:latin typeface="Calibri"/>
                        <a:ea typeface="Calibri"/>
                        <a:cs typeface="Arial"/>
                      </a:endParaRPr>
                    </a:p>
                  </a:txBody>
                  <a:tcPr marL="70049" marR="70049" marT="52537" marB="52537" anchor="ctr">
                    <a:lnL w="3175"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r>
              <a:tr h="1132512">
                <a:tc vMerge="1">
                  <a:txBody>
                    <a:bodyPr/>
                    <a:lstStyle/>
                    <a:p>
                      <a:endParaRPr lang="en-US"/>
                    </a:p>
                  </a:txBody>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Botulinum toxin</a:t>
                      </a:r>
                      <a:endParaRPr lang="en-US" sz="1400" b="1" dirty="0">
                        <a:effectLst/>
                        <a:latin typeface="Calibri"/>
                        <a:ea typeface="Calibri"/>
                        <a:cs typeface="Arial"/>
                      </a:endParaRPr>
                    </a:p>
                  </a:txBody>
                  <a:tcPr marL="70049" marR="70049" marT="52537" marB="525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b="1" i="1" dirty="0">
                          <a:solidFill>
                            <a:srgbClr val="373D3F"/>
                          </a:solidFill>
                          <a:effectLst/>
                          <a:latin typeface="Arial"/>
                          <a:ea typeface="Times New Roman"/>
                          <a:cs typeface="Arial"/>
                        </a:rPr>
                        <a:t>Clostridium botulinum</a:t>
                      </a:r>
                      <a:endParaRPr lang="en-US" sz="1400" b="1" dirty="0">
                        <a:effectLst/>
                        <a:latin typeface="Calibri"/>
                        <a:ea typeface="Calibri"/>
                        <a:cs typeface="Arial"/>
                      </a:endParaRPr>
                    </a:p>
                  </a:txBody>
                  <a:tcPr marL="70049" marR="70049" marT="52537" marB="525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dirty="0">
                          <a:solidFill>
                            <a:srgbClr val="373D3F"/>
                          </a:solidFill>
                          <a:effectLst/>
                          <a:latin typeface="Arial"/>
                          <a:ea typeface="Times New Roman"/>
                          <a:cs typeface="Arial"/>
                        </a:rPr>
                        <a:t>Inhibits release of the neurotransmitter acetylcholine from neurons, resulting in flaccid paralysis</a:t>
                      </a:r>
                      <a:endParaRPr lang="en-US" sz="1400" dirty="0">
                        <a:effectLst/>
                        <a:latin typeface="Calibri"/>
                        <a:ea typeface="Calibri"/>
                        <a:cs typeface="Arial"/>
                      </a:endParaRPr>
                    </a:p>
                  </a:txBody>
                  <a:tcPr marL="70049" marR="70049" marT="52537" marB="52537"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r>
              <a:tr h="817134">
                <a:tc vMerge="1">
                  <a:txBody>
                    <a:bodyPr/>
                    <a:lstStyle/>
                    <a:p>
                      <a:endParaRPr lang="en-US"/>
                    </a:p>
                  </a:txBody>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Diphtheria toxin</a:t>
                      </a:r>
                      <a:endParaRPr lang="en-US" sz="1400" b="1" dirty="0">
                        <a:effectLst/>
                        <a:latin typeface="Calibri"/>
                        <a:ea typeface="Calibri"/>
                        <a:cs typeface="Arial"/>
                      </a:endParaRPr>
                    </a:p>
                  </a:txBody>
                  <a:tcPr marL="70049" marR="70049" marT="52537" marB="525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400" b="1" i="1" dirty="0">
                          <a:solidFill>
                            <a:srgbClr val="373D3F"/>
                          </a:solidFill>
                          <a:effectLst/>
                          <a:latin typeface="Arial"/>
                          <a:ea typeface="Times New Roman"/>
                          <a:cs typeface="Arial"/>
                        </a:rPr>
                        <a:t>Corynebacterium </a:t>
                      </a:r>
                      <a:r>
                        <a:rPr lang="en-US" sz="1400" b="1" i="1" dirty="0" err="1">
                          <a:solidFill>
                            <a:srgbClr val="373D3F"/>
                          </a:solidFill>
                          <a:effectLst/>
                          <a:latin typeface="Arial"/>
                          <a:ea typeface="Times New Roman"/>
                          <a:cs typeface="Arial"/>
                        </a:rPr>
                        <a:t>diphtheriae</a:t>
                      </a:r>
                      <a:endParaRPr lang="en-US" sz="1400" b="1" dirty="0">
                        <a:effectLst/>
                        <a:latin typeface="Calibri"/>
                        <a:ea typeface="Calibri"/>
                        <a:cs typeface="Arial"/>
                      </a:endParaRPr>
                    </a:p>
                  </a:txBody>
                  <a:tcPr marL="70049" marR="70049" marT="52537" marB="5253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400" dirty="0">
                          <a:solidFill>
                            <a:srgbClr val="373D3F"/>
                          </a:solidFill>
                          <a:effectLst/>
                          <a:latin typeface="Arial"/>
                          <a:ea typeface="Times New Roman"/>
                          <a:cs typeface="Arial"/>
                        </a:rPr>
                        <a:t>Inhibition of protein synthesis, causing cellular death</a:t>
                      </a:r>
                      <a:endParaRPr lang="en-US" sz="1400" dirty="0">
                        <a:effectLst/>
                        <a:latin typeface="Calibri"/>
                        <a:ea typeface="Calibri"/>
                        <a:cs typeface="Arial"/>
                      </a:endParaRPr>
                    </a:p>
                  </a:txBody>
                  <a:tcPr marL="70049" marR="70049" marT="52537" marB="52537"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313367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6680971"/>
              </p:ext>
            </p:extLst>
          </p:nvPr>
        </p:nvGraphicFramePr>
        <p:xfrm>
          <a:off x="76200" y="152402"/>
          <a:ext cx="8839200" cy="6476997"/>
        </p:xfrm>
        <a:graphic>
          <a:graphicData uri="http://schemas.openxmlformats.org/drawingml/2006/table">
            <a:tbl>
              <a:tblPr firstRow="1" firstCol="1" bandRow="1"/>
              <a:tblGrid>
                <a:gridCol w="2209800"/>
                <a:gridCol w="2209800"/>
                <a:gridCol w="2209800"/>
                <a:gridCol w="2209800"/>
              </a:tblGrid>
              <a:tr h="656896">
                <a:tc rowSpan="6">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Membrane-disrupting toxins</a:t>
                      </a:r>
                      <a:endParaRPr lang="en-US" sz="1600" b="1" dirty="0">
                        <a:effectLst/>
                        <a:latin typeface="Calibri"/>
                        <a:ea typeface="Calibri"/>
                        <a:cs typeface="Arial"/>
                      </a:endParaRPr>
                    </a:p>
                  </a:txBody>
                  <a:tcPr marL="70049" marR="70049" marT="52537" marB="52537"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err="1">
                          <a:solidFill>
                            <a:srgbClr val="373D3F"/>
                          </a:solidFill>
                          <a:effectLst/>
                          <a:latin typeface="Arial"/>
                          <a:ea typeface="Times New Roman"/>
                          <a:cs typeface="Arial"/>
                        </a:rPr>
                        <a:t>Streptolysin</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Streptococcus pyogenes</a:t>
                      </a:r>
                      <a:endParaRPr lang="en-US" sz="1600" b="1" dirty="0">
                        <a:effectLst/>
                        <a:latin typeface="Calibri"/>
                        <a:ea typeface="Calibri"/>
                        <a:cs typeface="Arial"/>
                      </a:endParaRPr>
                    </a:p>
                  </a:txBody>
                  <a:tcPr marL="70049" marR="70049" marT="52537" marB="52537" anchor="ctr">
                    <a:lnL>
                      <a:noFill/>
                    </a:lnL>
                    <a:lnR w="9525" cap="flat" cmpd="sng" algn="ctr">
                      <a:solidFill>
                        <a:schemeClr val="tx1"/>
                      </a:solidFill>
                      <a:prstDash val="solid"/>
                      <a:round/>
                      <a:headEnd type="none" w="med" len="med"/>
                      <a:tailEnd type="none" w="med" len="med"/>
                    </a:lnR>
                    <a:lnT>
                      <a:noFill/>
                    </a:lnT>
                    <a:lnB w="9525" cap="flat" cmpd="sng" algn="ctr">
                      <a:solidFill>
                        <a:schemeClr val="tx1"/>
                      </a:solidFill>
                      <a:prstDash val="solid"/>
                      <a:round/>
                      <a:headEnd type="none" w="med" len="med"/>
                      <a:tailEnd type="none" w="med" len="med"/>
                    </a:lnB>
                    <a:solidFill>
                      <a:srgbClr val="FFFFFF"/>
                    </a:solidFill>
                  </a:tcPr>
                </a:tc>
                <a:tc rowSpan="3">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Proteins that assemble into pores in cell membranes, disrupting their function and killing the cell</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a:noFill/>
                    </a:lnR>
                    <a:lnT>
                      <a:noFill/>
                    </a:lnT>
                    <a:lnB w="9525" cap="flat" cmpd="sng" algn="ctr">
                      <a:solidFill>
                        <a:schemeClr val="tx1"/>
                      </a:solidFill>
                      <a:prstDash val="solid"/>
                      <a:round/>
                      <a:headEnd type="none" w="med" len="med"/>
                      <a:tailEnd type="none" w="med" len="med"/>
                    </a:lnB>
                    <a:solidFill>
                      <a:srgbClr val="FFFFFF"/>
                    </a:solidFill>
                  </a:tcPr>
                </a:tc>
              </a:tr>
              <a:tr h="656896">
                <a:tc vMerge="1">
                  <a:txBody>
                    <a:bodyPr/>
                    <a:lstStyle/>
                    <a:p>
                      <a:endParaRPr lang="en-US"/>
                    </a:p>
                  </a:txBody>
                  <a:tcPr/>
                </a:tc>
                <a:tc>
                  <a:txBody>
                    <a:bodyPr/>
                    <a:lstStyle/>
                    <a:p>
                      <a:pPr marL="0" marR="0">
                        <a:lnSpc>
                          <a:spcPts val="1350"/>
                        </a:lnSpc>
                        <a:spcBef>
                          <a:spcPts val="0"/>
                        </a:spcBef>
                        <a:spcAft>
                          <a:spcPts val="0"/>
                        </a:spcAft>
                      </a:pPr>
                      <a:r>
                        <a:rPr lang="en-US" sz="1600" b="1" dirty="0" err="1">
                          <a:solidFill>
                            <a:srgbClr val="373D3F"/>
                          </a:solidFill>
                          <a:effectLst/>
                          <a:latin typeface="Arial"/>
                          <a:ea typeface="Times New Roman"/>
                          <a:cs typeface="Arial"/>
                        </a:rPr>
                        <a:t>Pneumolysin</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Streptococcus pneumoniae</a:t>
                      </a:r>
                      <a:endParaRPr lang="en-US" sz="1600" b="1" dirty="0">
                        <a:effectLst/>
                        <a:latin typeface="Calibri"/>
                        <a:ea typeface="Calibri"/>
                        <a:cs typeface="Arial"/>
                      </a:endParaRPr>
                    </a:p>
                  </a:txBody>
                  <a:tcPr marL="70049" marR="70049" marT="52537" marB="52537"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tr>
              <a:tr h="656896">
                <a:tc vMerge="1">
                  <a:txBody>
                    <a:bodyPr/>
                    <a:lstStyle/>
                    <a:p>
                      <a:endParaRPr lang="en-US"/>
                    </a:p>
                  </a:txBody>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Alpha-toxin</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Staphylococcus aureus</a:t>
                      </a:r>
                      <a:endParaRPr lang="en-US" sz="1600" b="1" dirty="0">
                        <a:effectLst/>
                        <a:latin typeface="Calibri"/>
                        <a:ea typeface="Calibri"/>
                        <a:cs typeface="Arial"/>
                      </a:endParaRPr>
                    </a:p>
                  </a:txBody>
                  <a:tcPr marL="70049" marR="70049" marT="52537" marB="52537"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tr>
              <a:tr h="656896">
                <a:tc vMerge="1">
                  <a:txBody>
                    <a:bodyPr/>
                    <a:lstStyle/>
                    <a:p>
                      <a:endParaRPr lang="en-US"/>
                    </a:p>
                  </a:txBody>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Alpha-toxin</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Clostridium perfringens</a:t>
                      </a:r>
                      <a:endParaRPr lang="en-US" sz="1600" b="1" dirty="0">
                        <a:effectLst/>
                        <a:latin typeface="Calibri"/>
                        <a:ea typeface="Calibri"/>
                        <a:cs typeface="Arial"/>
                      </a:endParaRPr>
                    </a:p>
                  </a:txBody>
                  <a:tcPr marL="70049" marR="70049" marT="52537" marB="52537"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rowSpan="3">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Phospholipases that degrade cell membrane phospholipids, disrupting membrane function and killing the cell</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r>
              <a:tr h="656896">
                <a:tc vMerge="1">
                  <a:txBody>
                    <a:bodyPr/>
                    <a:lstStyle/>
                    <a:p>
                      <a:endParaRPr lang="en-US"/>
                    </a:p>
                  </a:txBody>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Phospholipase C</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Pseudomonas aeruginosa</a:t>
                      </a:r>
                      <a:endParaRPr lang="en-US" sz="1600" b="1" dirty="0">
                        <a:effectLst/>
                        <a:latin typeface="Calibri"/>
                        <a:ea typeface="Calibri"/>
                        <a:cs typeface="Arial"/>
                      </a:endParaRPr>
                    </a:p>
                  </a:txBody>
                  <a:tcPr marL="70049" marR="70049" marT="52537" marB="52537"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tr>
              <a:tr h="656896">
                <a:tc vMerge="1">
                  <a:txBody>
                    <a:bodyPr/>
                    <a:lstStyle/>
                    <a:p>
                      <a:endParaRPr lang="en-US"/>
                    </a:p>
                  </a:txBody>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Beta-toxin</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Staphylococcus aureus</a:t>
                      </a:r>
                      <a:endParaRPr lang="en-US" sz="1600" b="1" dirty="0">
                        <a:effectLst/>
                        <a:latin typeface="Calibri"/>
                        <a:ea typeface="Calibri"/>
                        <a:cs typeface="Arial"/>
                      </a:endParaRPr>
                    </a:p>
                  </a:txBody>
                  <a:tcPr marL="70049" marR="70049" marT="52537" marB="52537"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tr>
              <a:tr h="656896">
                <a:tc rowSpan="3">
                  <a:txBody>
                    <a:bodyPr/>
                    <a:lstStyle/>
                    <a:p>
                      <a:pPr marL="0" marR="0">
                        <a:lnSpc>
                          <a:spcPts val="1350"/>
                        </a:lnSpc>
                        <a:spcBef>
                          <a:spcPts val="0"/>
                        </a:spcBef>
                        <a:spcAft>
                          <a:spcPts val="0"/>
                        </a:spcAft>
                      </a:pPr>
                      <a:r>
                        <a:rPr lang="en-US" sz="1600" b="1" dirty="0" err="1">
                          <a:solidFill>
                            <a:srgbClr val="373D3F"/>
                          </a:solidFill>
                          <a:effectLst/>
                          <a:latin typeface="Arial"/>
                          <a:ea typeface="Times New Roman"/>
                          <a:cs typeface="Arial"/>
                        </a:rPr>
                        <a:t>Superantigens</a:t>
                      </a:r>
                      <a:endParaRPr lang="en-US" sz="1600" b="1" dirty="0">
                        <a:effectLst/>
                        <a:latin typeface="Calibri"/>
                        <a:ea typeface="Calibri"/>
                        <a:cs typeface="Arial"/>
                      </a:endParaRPr>
                    </a:p>
                  </a:txBody>
                  <a:tcPr marL="70049" marR="70049" marT="52537" marB="52537" anchor="ctr">
                    <a:lnL>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Toxic shock syndrome toxin</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Staphylococcus aureus</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rowSpan="3">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Stimulates excessive activation of immune system cells and release of cytokines (chemical mediators) from immune system cells. Life-threatening fever, inflammation, and shock are the result.</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a:noFill/>
                    </a:lnB>
                    <a:solidFill>
                      <a:srgbClr val="FFFFFF"/>
                    </a:solidFill>
                  </a:tcPr>
                </a:tc>
              </a:tr>
              <a:tr h="656896">
                <a:tc vMerge="1">
                  <a:txBody>
                    <a:bodyPr/>
                    <a:lstStyle/>
                    <a:p>
                      <a:endParaRPr lang="en-US"/>
                    </a:p>
                  </a:txBody>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Streptococcal </a:t>
                      </a:r>
                      <a:r>
                        <a:rPr lang="en-US" sz="1600" b="1" dirty="0" err="1">
                          <a:solidFill>
                            <a:srgbClr val="373D3F"/>
                          </a:solidFill>
                          <a:effectLst/>
                          <a:latin typeface="Arial"/>
                          <a:ea typeface="Times New Roman"/>
                          <a:cs typeface="Arial"/>
                        </a:rPr>
                        <a:t>mitogenic</a:t>
                      </a:r>
                      <a:r>
                        <a:rPr lang="en-US" sz="1600" b="1" dirty="0">
                          <a:solidFill>
                            <a:srgbClr val="373D3F"/>
                          </a:solidFill>
                          <a:effectLst/>
                          <a:latin typeface="Arial"/>
                          <a:ea typeface="Times New Roman"/>
                          <a:cs typeface="Arial"/>
                        </a:rPr>
                        <a:t> exotoxin</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Streptococcus pyogenes</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en-US"/>
                    </a:p>
                  </a:txBody>
                  <a:tcPr/>
                </a:tc>
              </a:tr>
              <a:tr h="1221829">
                <a:tc vMerge="1">
                  <a:txBody>
                    <a:bodyPr/>
                    <a:lstStyle/>
                    <a:p>
                      <a:endParaRPr lang="en-US"/>
                    </a:p>
                  </a:txBody>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Streptococcal pyrogenic toxins</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Streptococcus pyogenes</a:t>
                      </a:r>
                      <a:endParaRPr lang="en-US" sz="1600" b="1" dirty="0">
                        <a:effectLst/>
                        <a:latin typeface="Calibri"/>
                        <a:ea typeface="Calibri"/>
                        <a:cs typeface="Arial"/>
                      </a:endParaRPr>
                    </a:p>
                  </a:txBody>
                  <a:tcPr marL="70049" marR="70049" marT="52537" marB="52537"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a:noFill/>
                    </a:lnB>
                    <a:solidFill>
                      <a:srgbClr val="FFFFFF"/>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4214644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45719"/>
          </a:xfrm>
        </p:spPr>
        <p:txBody>
          <a:bodyPr>
            <a:normAutofit fontScale="90000"/>
          </a:bodyPr>
          <a:lstStyle/>
          <a:p>
            <a:endParaRPr lang="en-US" dirty="0"/>
          </a:p>
        </p:txBody>
      </p:sp>
      <p:sp>
        <p:nvSpPr>
          <p:cNvPr id="3" name="Content Placeholder 2"/>
          <p:cNvSpPr>
            <a:spLocks noGrp="1"/>
          </p:cNvSpPr>
          <p:nvPr>
            <p:ph idx="1"/>
          </p:nvPr>
        </p:nvSpPr>
        <p:spPr>
          <a:xfrm>
            <a:off x="609600" y="609600"/>
            <a:ext cx="8077200" cy="5223029"/>
          </a:xfrm>
        </p:spPr>
        <p:txBody>
          <a:bodyPr>
            <a:normAutofit fontScale="85000" lnSpcReduction="10000"/>
          </a:bodyPr>
          <a:lstStyle/>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 </a:t>
            </a:r>
            <a:r>
              <a:rPr lang="en-US" b="1" dirty="0" smtClean="0">
                <a:solidFill>
                  <a:srgbClr val="373D3F"/>
                </a:solidFill>
                <a:effectLst/>
                <a:latin typeface="Times New Roman"/>
                <a:ea typeface="Times New Roman"/>
                <a:cs typeface="Arial"/>
              </a:rPr>
              <a:t>intracellular targeting toxins</a:t>
            </a:r>
            <a:r>
              <a:rPr lang="en-US" dirty="0" smtClean="0">
                <a:solidFill>
                  <a:srgbClr val="373D3F"/>
                </a:solidFill>
                <a:effectLst/>
                <a:latin typeface="Times New Roman"/>
                <a:ea typeface="Times New Roman"/>
                <a:cs typeface="Arial"/>
              </a:rPr>
              <a:t> comprise two components: A for activity and B for binding. Thus, these types of toxins are known as </a:t>
            </a:r>
            <a:r>
              <a:rPr lang="en-US" b="1" dirty="0" smtClean="0">
                <a:solidFill>
                  <a:srgbClr val="373D3F"/>
                </a:solidFill>
                <a:effectLst/>
                <a:latin typeface="Times New Roman"/>
                <a:ea typeface="Times New Roman"/>
                <a:cs typeface="Arial"/>
              </a:rPr>
              <a:t>A-B exotoxins</a:t>
            </a:r>
            <a:r>
              <a:rPr lang="en-US" dirty="0" smtClean="0">
                <a:solidFill>
                  <a:srgbClr val="373D3F"/>
                </a:solidFill>
                <a:effectLst/>
                <a:latin typeface="Times New Roman"/>
                <a:ea typeface="Times New Roman"/>
                <a:cs typeface="Arial"/>
              </a:rPr>
              <a:t> (Figure 5).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 B component is responsible for the cellular specificity of the toxin and mediates the initial attachment of the toxin to specific cell surface receptors.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Once the A-B toxin binds to the host cell, it is brought into the cell by endocytosis and entrapped in a vacuole.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 A and B subunits separate as the vacuole acidifies. The A subunit then enters the cell cytoplasm and interferes with the specific internal cellular function that it targets.</a:t>
            </a:r>
            <a:endParaRPr lang="en-US" sz="2400" dirty="0">
              <a:ea typeface="Calibri"/>
              <a:cs typeface="Arial"/>
            </a:endParaRPr>
          </a:p>
          <a:p>
            <a:endParaRPr lang="en-US" dirty="0"/>
          </a:p>
        </p:txBody>
      </p:sp>
    </p:spTree>
    <p:extLst>
      <p:ext uri="{BB962C8B-B14F-4D97-AF65-F5344CB8AC3E}">
        <p14:creationId xmlns:p14="http://schemas.microsoft.com/office/powerpoint/2010/main" val="20441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 Diagram of how the A-B toxin works. The B subunit binds to a cellular receptor on the cell membrane. The A subunit is bound to the B subunit at this point. The cell engulfs the toxins into a vacuole. Inside the vacuole, which is acidic, the a subunit dissociates and escapes into the cytoplas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4114799"/>
          </a:xfrm>
          <a:prstGeom prst="rect">
            <a:avLst/>
          </a:prstGeom>
          <a:noFill/>
          <a:ln>
            <a:noFill/>
          </a:ln>
        </p:spPr>
      </p:pic>
      <p:sp>
        <p:nvSpPr>
          <p:cNvPr id="5" name="Rectangle 4"/>
          <p:cNvSpPr/>
          <p:nvPr/>
        </p:nvSpPr>
        <p:spPr>
          <a:xfrm>
            <a:off x="685800" y="5093851"/>
            <a:ext cx="7696200" cy="1169551"/>
          </a:xfrm>
          <a:prstGeom prst="rect">
            <a:avLst/>
          </a:prstGeom>
        </p:spPr>
        <p:txBody>
          <a:bodyPr wrap="square">
            <a:spAutoFit/>
          </a:bodyPr>
          <a:lstStyle/>
          <a:p>
            <a:pPr algn="just" fontAlgn="base">
              <a:lnSpc>
                <a:spcPts val="1440"/>
              </a:lnSpc>
              <a:spcAft>
                <a:spcPts val="1000"/>
              </a:spcAft>
            </a:pPr>
            <a:r>
              <a:rPr lang="en-US" dirty="0" smtClean="0">
                <a:solidFill>
                  <a:srgbClr val="373D3F"/>
                </a:solidFill>
                <a:effectLst/>
                <a:latin typeface="Arial"/>
                <a:ea typeface="Times New Roman"/>
                <a:cs typeface="Arial"/>
              </a:rPr>
              <a:t>Figure 5. (a) In A-B toxins, the B component binds to the host cell through its interaction with specific cell surface receptors. (b) The toxin is brought in through endocytosis. (c) Once inside the vacuole, the A component (active component) separates from the B component and the A component gains access to the cytoplasm. (credit: modification of work by “Biology Discussion Forum”/YouTube)</a:t>
            </a:r>
            <a:endParaRPr lang="en-US" sz="2400" dirty="0">
              <a:ea typeface="Calibri"/>
              <a:cs typeface="Arial"/>
            </a:endParaRPr>
          </a:p>
        </p:txBody>
      </p:sp>
    </p:spTree>
    <p:extLst>
      <p:ext uri="{BB962C8B-B14F-4D97-AF65-F5344CB8AC3E}">
        <p14:creationId xmlns:p14="http://schemas.microsoft.com/office/powerpoint/2010/main" val="2633834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10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5029200"/>
            <a:ext cx="8458200" cy="630942"/>
          </a:xfrm>
          <a:prstGeom prst="rect">
            <a:avLst/>
          </a:prstGeom>
        </p:spPr>
        <p:txBody>
          <a:bodyPr wrap="square">
            <a:spAutoFit/>
          </a:bodyPr>
          <a:lstStyle/>
          <a:p>
            <a:pPr algn="just" fontAlgn="base">
              <a:lnSpc>
                <a:spcPts val="1440"/>
              </a:lnSpc>
              <a:spcAft>
                <a:spcPts val="600"/>
              </a:spcAft>
            </a:pPr>
            <a:r>
              <a:rPr lang="en-US" dirty="0" smtClean="0">
                <a:solidFill>
                  <a:srgbClr val="373D3F"/>
                </a:solidFill>
                <a:effectLst/>
                <a:latin typeface="Arial"/>
                <a:ea typeface="Times New Roman"/>
                <a:cs typeface="Arial"/>
              </a:rPr>
              <a:t>Figure 6. The mechanism of the diphtheria toxin inhibiting protein synthesis. The A subunit inactivates elongation factor 2 by transferring an ADP-ribose. This stops protein elongation, inhibiting protein synthesis and killing the cell.</a:t>
            </a:r>
            <a:endParaRPr lang="en-US" sz="2400" dirty="0">
              <a:ea typeface="Calibri"/>
              <a:cs typeface="Arial"/>
            </a:endParaRPr>
          </a:p>
        </p:txBody>
      </p:sp>
    </p:spTree>
    <p:extLst>
      <p:ext uri="{BB962C8B-B14F-4D97-AF65-F5344CB8AC3E}">
        <p14:creationId xmlns:p14="http://schemas.microsoft.com/office/powerpoint/2010/main" val="3694692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52400"/>
          </a:xfrm>
        </p:spPr>
        <p:txBody>
          <a:bodyPr>
            <a:normAutofit fontScale="90000"/>
          </a:bodyPr>
          <a:lstStyle/>
          <a:p>
            <a:endParaRPr lang="en-US" dirty="0"/>
          </a:p>
        </p:txBody>
      </p:sp>
      <p:sp>
        <p:nvSpPr>
          <p:cNvPr id="3" name="Content Placeholder 2"/>
          <p:cNvSpPr>
            <a:spLocks noGrp="1"/>
          </p:cNvSpPr>
          <p:nvPr>
            <p:ph idx="1"/>
          </p:nvPr>
        </p:nvSpPr>
        <p:spPr>
          <a:xfrm>
            <a:off x="533400" y="762000"/>
            <a:ext cx="8153400" cy="5562600"/>
          </a:xfrm>
        </p:spPr>
        <p:txBody>
          <a:bodyPr>
            <a:normAutofit/>
          </a:bodyPr>
          <a:lstStyle/>
          <a:p>
            <a:pPr algn="just"/>
            <a:r>
              <a:rPr lang="en-US" dirty="0" smtClean="0"/>
              <a:t>Four unique examples of A-B toxins are the </a:t>
            </a:r>
            <a:r>
              <a:rPr lang="en-US" b="1" dirty="0" smtClean="0"/>
              <a:t>diphtheria</a:t>
            </a:r>
            <a:r>
              <a:rPr lang="en-US" dirty="0" smtClean="0"/>
              <a:t>, </a:t>
            </a:r>
            <a:r>
              <a:rPr lang="en-US" b="1" dirty="0" smtClean="0"/>
              <a:t>cholera</a:t>
            </a:r>
            <a:r>
              <a:rPr lang="en-US" dirty="0" smtClean="0"/>
              <a:t>, </a:t>
            </a:r>
            <a:r>
              <a:rPr lang="en-US" b="1" dirty="0" smtClean="0"/>
              <a:t>botulinum</a:t>
            </a:r>
            <a:r>
              <a:rPr lang="en-US" dirty="0" smtClean="0"/>
              <a:t>, and </a:t>
            </a:r>
            <a:r>
              <a:rPr lang="en-US" b="1" dirty="0" smtClean="0"/>
              <a:t>tetanus</a:t>
            </a:r>
            <a:r>
              <a:rPr lang="en-US" dirty="0" smtClean="0"/>
              <a:t> toxins. The diphtheria toxin is produced by the gram-positive bacterium Corynebacterium </a:t>
            </a:r>
            <a:r>
              <a:rPr lang="en-US" dirty="0" err="1" smtClean="0"/>
              <a:t>diphtheriae</a:t>
            </a:r>
            <a:r>
              <a:rPr lang="en-US" dirty="0" smtClean="0"/>
              <a:t>, the causative agent of nasopharyngeal and cutaneous diphtheria. </a:t>
            </a:r>
          </a:p>
          <a:p>
            <a:pPr algn="just"/>
            <a:r>
              <a:rPr lang="en-US" dirty="0" smtClean="0"/>
              <a:t>After the A subunit of the diphtheria toxin separates and gains access to the cytoplasm, it facilitates the transfer of adenosine diphosphate (ADP)-ribose onto an elongation-factor protein (EF-2) that is needed for protein synthesis. Hence, diphtheria toxin inhibits protein synthesis in the host cell, ultimately killing the cell (Figure 6).</a:t>
            </a:r>
            <a:endParaRPr lang="en-US" dirty="0"/>
          </a:p>
        </p:txBody>
      </p:sp>
    </p:spTree>
    <p:extLst>
      <p:ext uri="{BB962C8B-B14F-4D97-AF65-F5344CB8AC3E}">
        <p14:creationId xmlns:p14="http://schemas.microsoft.com/office/powerpoint/2010/main" val="51381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otulinum toxin causes flaccid paralysis and stops muscle contraction. The diagram shows that the normal mechanism has acetylcholine released at the axon terminal. The acetylcholine then binds to receptors on the membrane of a muscle cell. The abnormal mechanism – botulinum toxin blocks the release of acetylcholine stopping muscle contraction. Tetanus toxin causes spastic paralysis; uncontrollable muscle contraction. The normal mechanism shows glycine and GABA released from one axon terminal and binding to receptors on another axon terminal. This causes acetylcholine to remain in the vesicles and not bind to the receptors on the muscle cell. In the abnormal mechanism tetanus toxin prevents the release of glycine and GABA. Therefore acetylcholine is released and binds to receptors on the muscle. This prevents the relaxation of muscl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763000" cy="4572000"/>
          </a:xfrm>
          <a:prstGeom prst="rect">
            <a:avLst/>
          </a:prstGeom>
          <a:noFill/>
          <a:ln>
            <a:noFill/>
          </a:ln>
        </p:spPr>
      </p:pic>
      <p:sp>
        <p:nvSpPr>
          <p:cNvPr id="5" name="Rectangle 4"/>
          <p:cNvSpPr/>
          <p:nvPr/>
        </p:nvSpPr>
        <p:spPr>
          <a:xfrm>
            <a:off x="533400" y="5410200"/>
            <a:ext cx="8229600" cy="593881"/>
          </a:xfrm>
          <a:prstGeom prst="rect">
            <a:avLst/>
          </a:prstGeom>
        </p:spPr>
        <p:txBody>
          <a:bodyPr wrap="square">
            <a:spAutoFit/>
          </a:bodyPr>
          <a:lstStyle/>
          <a:p>
            <a:pPr algn="just" fontAlgn="base">
              <a:lnSpc>
                <a:spcPts val="1440"/>
              </a:lnSpc>
              <a:spcAft>
                <a:spcPts val="1000"/>
              </a:spcAft>
            </a:pPr>
            <a:r>
              <a:rPr lang="en-US" dirty="0" smtClean="0">
                <a:solidFill>
                  <a:srgbClr val="373D3F"/>
                </a:solidFill>
                <a:effectLst/>
                <a:latin typeface="Arial"/>
                <a:ea typeface="Times New Roman"/>
                <a:cs typeface="Arial"/>
              </a:rPr>
              <a:t>Figure 7. Mechanisms of botulinum and tetanus toxins. (credit micrographs:</a:t>
            </a:r>
          </a:p>
          <a:p>
            <a:pPr algn="just" fontAlgn="base">
              <a:lnSpc>
                <a:spcPts val="1440"/>
              </a:lnSpc>
              <a:spcAft>
                <a:spcPts val="1000"/>
              </a:spcAft>
            </a:pPr>
            <a:r>
              <a:rPr lang="en-US" dirty="0" smtClean="0">
                <a:solidFill>
                  <a:srgbClr val="373D3F"/>
                </a:solidFill>
                <a:effectLst/>
                <a:latin typeface="Arial"/>
                <a:ea typeface="Times New Roman"/>
                <a:cs typeface="Arial"/>
              </a:rPr>
              <a:t> modification of work by Centers for Disease Control and Prevention)</a:t>
            </a:r>
            <a:endParaRPr lang="en-US" sz="2400" dirty="0">
              <a:ea typeface="Calibri"/>
              <a:cs typeface="Arial"/>
            </a:endParaRPr>
          </a:p>
        </p:txBody>
      </p:sp>
    </p:spTree>
    <p:extLst>
      <p:ext uri="{BB962C8B-B14F-4D97-AF65-F5344CB8AC3E}">
        <p14:creationId xmlns:p14="http://schemas.microsoft.com/office/powerpoint/2010/main" val="155459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76200"/>
          </a:xfrm>
        </p:spPr>
        <p:txBody>
          <a:bodyPr>
            <a:normAutofit fontScale="90000"/>
          </a:bodyPr>
          <a:lstStyle/>
          <a:p>
            <a:endParaRPr lang="en-US" dirty="0"/>
          </a:p>
        </p:txBody>
      </p:sp>
      <p:sp>
        <p:nvSpPr>
          <p:cNvPr id="3" name="Content Placeholder 2"/>
          <p:cNvSpPr>
            <a:spLocks noGrp="1"/>
          </p:cNvSpPr>
          <p:nvPr>
            <p:ph idx="1"/>
          </p:nvPr>
        </p:nvSpPr>
        <p:spPr>
          <a:xfrm>
            <a:off x="685800" y="762000"/>
            <a:ext cx="7924800" cy="5070629"/>
          </a:xfrm>
        </p:spPr>
        <p:txBody>
          <a:bodyPr>
            <a:noAutofit/>
          </a:bodyPr>
          <a:lstStyle/>
          <a:p>
            <a:pPr marL="0" marR="0" algn="just" fontAlgn="base">
              <a:lnSpc>
                <a:spcPct val="150000"/>
              </a:lnSpc>
              <a:spcBef>
                <a:spcPts val="0"/>
              </a:spcBef>
              <a:spcAft>
                <a:spcPts val="1000"/>
              </a:spcAft>
            </a:pPr>
            <a:r>
              <a:rPr lang="en-US" sz="2000" b="1" dirty="0" smtClean="0">
                <a:solidFill>
                  <a:srgbClr val="373D3F"/>
                </a:solidFill>
                <a:effectLst/>
                <a:latin typeface="Times New Roman" panose="02020603050405020304" pitchFamily="18" charset="0"/>
                <a:ea typeface="Times New Roman"/>
                <a:cs typeface="Times New Roman" panose="02020603050405020304" pitchFamily="18" charset="0"/>
              </a:rPr>
              <a:t>Membrane-disrupting toxins affect cell membrane function either by forming pores or by disrupting the phospholipid bilayer in host cell membranes. </a:t>
            </a:r>
          </a:p>
          <a:p>
            <a:pPr marL="0" marR="0" algn="just" fontAlgn="base">
              <a:lnSpc>
                <a:spcPct val="150000"/>
              </a:lnSpc>
              <a:spcBef>
                <a:spcPts val="0"/>
              </a:spcBef>
              <a:spcAft>
                <a:spcPts val="1000"/>
              </a:spcAft>
            </a:pPr>
            <a:r>
              <a:rPr lang="en-US" sz="2000" b="1" dirty="0" smtClean="0">
                <a:solidFill>
                  <a:srgbClr val="373D3F"/>
                </a:solidFill>
                <a:effectLst/>
                <a:latin typeface="Times New Roman" panose="02020603050405020304" pitchFamily="18" charset="0"/>
                <a:ea typeface="Times New Roman"/>
                <a:cs typeface="Times New Roman" panose="02020603050405020304" pitchFamily="18" charset="0"/>
              </a:rPr>
              <a:t>Two types of membrane-disrupting exotoxins are </a:t>
            </a:r>
            <a:r>
              <a:rPr lang="en-US" sz="2000" b="1" u="sng" dirty="0" err="1" smtClean="0">
                <a:solidFill>
                  <a:srgbClr val="373D3F"/>
                </a:solidFill>
                <a:effectLst/>
                <a:latin typeface="Times New Roman" panose="02020603050405020304" pitchFamily="18" charset="0"/>
                <a:ea typeface="Times New Roman"/>
                <a:cs typeface="Times New Roman" panose="02020603050405020304" pitchFamily="18" charset="0"/>
              </a:rPr>
              <a:t>hemolysins</a:t>
            </a:r>
            <a:r>
              <a:rPr lang="en-US" sz="2000" b="1" u="sng" dirty="0" smtClean="0">
                <a:solidFill>
                  <a:srgbClr val="373D3F"/>
                </a:solidFill>
                <a:effectLst/>
                <a:latin typeface="Times New Roman" panose="02020603050405020304" pitchFamily="18" charset="0"/>
                <a:ea typeface="Times New Roman"/>
                <a:cs typeface="Times New Roman" panose="02020603050405020304" pitchFamily="18" charset="0"/>
              </a:rPr>
              <a:t> </a:t>
            </a:r>
            <a:r>
              <a:rPr lang="en-US" sz="2000" b="1" dirty="0" smtClean="0">
                <a:solidFill>
                  <a:srgbClr val="373D3F"/>
                </a:solidFill>
                <a:effectLst/>
                <a:latin typeface="Times New Roman" panose="02020603050405020304" pitchFamily="18" charset="0"/>
                <a:ea typeface="Times New Roman"/>
                <a:cs typeface="Times New Roman" panose="02020603050405020304" pitchFamily="18" charset="0"/>
              </a:rPr>
              <a:t>and </a:t>
            </a:r>
            <a:r>
              <a:rPr lang="en-US" sz="2000" b="1" u="sng" dirty="0" err="1" smtClean="0">
                <a:solidFill>
                  <a:srgbClr val="373D3F"/>
                </a:solidFill>
                <a:effectLst/>
                <a:latin typeface="Times New Roman" panose="02020603050405020304" pitchFamily="18" charset="0"/>
                <a:ea typeface="Times New Roman"/>
                <a:cs typeface="Times New Roman" panose="02020603050405020304" pitchFamily="18" charset="0"/>
              </a:rPr>
              <a:t>leukocidins</a:t>
            </a:r>
            <a:r>
              <a:rPr lang="en-US" sz="2000" b="1" u="sng" dirty="0" smtClean="0">
                <a:solidFill>
                  <a:srgbClr val="373D3F"/>
                </a:solidFill>
                <a:effectLst/>
                <a:latin typeface="Times New Roman" panose="02020603050405020304" pitchFamily="18" charset="0"/>
                <a:ea typeface="Times New Roman"/>
                <a:cs typeface="Times New Roman" panose="02020603050405020304" pitchFamily="18" charset="0"/>
              </a:rPr>
              <a:t>,</a:t>
            </a:r>
            <a:r>
              <a:rPr lang="en-US" sz="2000" b="1" dirty="0" smtClean="0">
                <a:solidFill>
                  <a:srgbClr val="373D3F"/>
                </a:solidFill>
                <a:effectLst/>
                <a:latin typeface="Times New Roman" panose="02020603050405020304" pitchFamily="18" charset="0"/>
                <a:ea typeface="Times New Roman"/>
                <a:cs typeface="Times New Roman" panose="02020603050405020304" pitchFamily="18" charset="0"/>
              </a:rPr>
              <a:t> which form pores in cell membranes, causing leakage of the cytoplasmic contents and cell lysis. </a:t>
            </a:r>
          </a:p>
          <a:p>
            <a:pPr marL="0" marR="0" algn="just" fontAlgn="base">
              <a:lnSpc>
                <a:spcPct val="150000"/>
              </a:lnSpc>
              <a:spcBef>
                <a:spcPts val="0"/>
              </a:spcBef>
              <a:spcAft>
                <a:spcPts val="1000"/>
              </a:spcAft>
            </a:pPr>
            <a:r>
              <a:rPr lang="en-US" sz="2000" b="1" dirty="0" smtClean="0">
                <a:solidFill>
                  <a:srgbClr val="373D3F"/>
                </a:solidFill>
                <a:effectLst/>
                <a:latin typeface="Times New Roman" panose="02020603050405020304" pitchFamily="18" charset="0"/>
                <a:ea typeface="Times New Roman"/>
                <a:cs typeface="Times New Roman" panose="02020603050405020304" pitchFamily="18" charset="0"/>
              </a:rPr>
              <a:t>These toxins were originally thought to target red blood cells (erythrocytes) and white blood cells (leukocytes), respectively, but we now know they can affect other cells as well. </a:t>
            </a:r>
            <a:endParaRPr lang="en-US" sz="2000" b="1" dirty="0">
              <a:latin typeface="Times New Roman" panose="02020603050405020304" pitchFamily="18" charset="0"/>
              <a:ea typeface="Calibri"/>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54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TYPES OF VIRULENCE FACTORS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marL="0" marR="0" fontAlgn="base">
              <a:lnSpc>
                <a:spcPts val="1800"/>
              </a:lnSpc>
              <a:spcBef>
                <a:spcPts val="1800"/>
              </a:spcBef>
              <a:spcAft>
                <a:spcPts val="1200"/>
              </a:spcAft>
            </a:pPr>
            <a:r>
              <a:rPr lang="en-US" b="1" dirty="0" smtClean="0">
                <a:solidFill>
                  <a:schemeClr val="tx1"/>
                </a:solidFill>
                <a:effectLst/>
                <a:latin typeface="Arial"/>
                <a:ea typeface="Times New Roman"/>
                <a:cs typeface="Arial"/>
              </a:rPr>
              <a:t>1-Virulence Factors for Adhesion</a:t>
            </a:r>
            <a:endParaRPr lang="en-US" sz="2400" dirty="0">
              <a:solidFill>
                <a:schemeClr val="tx1"/>
              </a:solidFill>
              <a:ea typeface="Calibri"/>
              <a:cs typeface="Arial"/>
            </a:endParaRPr>
          </a:p>
          <a:p>
            <a:pPr algn="just"/>
            <a:r>
              <a:rPr lang="en-US" b="1" dirty="0" smtClean="0"/>
              <a:t>first two steps in pathogenesis are exposure and adhesion. </a:t>
            </a:r>
          </a:p>
          <a:p>
            <a:pPr algn="just"/>
            <a:r>
              <a:rPr lang="en-US" b="1" dirty="0" smtClean="0"/>
              <a:t>an </a:t>
            </a:r>
            <a:r>
              <a:rPr lang="en-US" b="1" dirty="0" err="1" smtClean="0"/>
              <a:t>adhesin</a:t>
            </a:r>
            <a:r>
              <a:rPr lang="en-US" b="1" dirty="0" smtClean="0"/>
              <a:t> is a protein or glycoprotein found on the surface of a pathogen that attaches to receptors on the host cell.</a:t>
            </a:r>
          </a:p>
          <a:p>
            <a:pPr algn="just"/>
            <a:r>
              <a:rPr lang="en-US" b="1" dirty="0" err="1" smtClean="0"/>
              <a:t>Adhesins</a:t>
            </a:r>
            <a:r>
              <a:rPr lang="en-US" b="1" dirty="0" smtClean="0"/>
              <a:t> are found on bacterial, viral, fungal, and protozoan pathogens. </a:t>
            </a:r>
          </a:p>
          <a:p>
            <a:pPr algn="just"/>
            <a:r>
              <a:rPr lang="en-US" b="1" dirty="0" smtClean="0"/>
              <a:t>One example of a bacterial </a:t>
            </a:r>
            <a:r>
              <a:rPr lang="en-US" b="1" dirty="0" err="1" smtClean="0"/>
              <a:t>adhesin</a:t>
            </a:r>
            <a:r>
              <a:rPr lang="en-US" b="1" dirty="0" smtClean="0"/>
              <a:t> is type 1 </a:t>
            </a:r>
            <a:r>
              <a:rPr lang="en-US" b="1" dirty="0" err="1" smtClean="0"/>
              <a:t>fimbrial</a:t>
            </a:r>
            <a:r>
              <a:rPr lang="en-US" b="1" dirty="0" smtClean="0"/>
              <a:t> </a:t>
            </a:r>
            <a:r>
              <a:rPr lang="en-US" b="1" dirty="0" err="1" smtClean="0"/>
              <a:t>adhesin</a:t>
            </a:r>
            <a:r>
              <a:rPr lang="en-US" b="1" dirty="0" smtClean="0"/>
              <a:t>, a molecule found on the tips of fimbriae of </a:t>
            </a:r>
            <a:r>
              <a:rPr lang="en-US" b="1" dirty="0" err="1" smtClean="0"/>
              <a:t>enterotoxigenic</a:t>
            </a:r>
            <a:r>
              <a:rPr lang="en-US" b="1" dirty="0" smtClean="0"/>
              <a:t> E. coli (ETEC).</a:t>
            </a:r>
          </a:p>
          <a:p>
            <a:pPr algn="just"/>
            <a:r>
              <a:rPr lang="en-US" b="1" dirty="0" smtClean="0"/>
              <a:t>Fimbriae are </a:t>
            </a:r>
            <a:r>
              <a:rPr lang="en-US" b="1" dirty="0" err="1" smtClean="0"/>
              <a:t>hairlike</a:t>
            </a:r>
            <a:r>
              <a:rPr lang="en-US" b="1" dirty="0" smtClean="0"/>
              <a:t> protein bristles on the cell surface.</a:t>
            </a:r>
          </a:p>
          <a:p>
            <a:pPr algn="just"/>
            <a:r>
              <a:rPr lang="en-US" b="1" dirty="0" smtClean="0"/>
              <a:t>Type 1 </a:t>
            </a:r>
            <a:r>
              <a:rPr lang="en-US" b="1" dirty="0" err="1" smtClean="0"/>
              <a:t>fimbrial</a:t>
            </a:r>
            <a:r>
              <a:rPr lang="en-US" b="1" dirty="0" smtClean="0"/>
              <a:t> </a:t>
            </a:r>
            <a:r>
              <a:rPr lang="en-US" b="1" dirty="0" err="1" smtClean="0"/>
              <a:t>adhesin</a:t>
            </a:r>
            <a:r>
              <a:rPr lang="en-US" b="1" dirty="0" smtClean="0"/>
              <a:t> allows the fimbriae of ETEC cells to attach to the mannose </a:t>
            </a:r>
            <a:r>
              <a:rPr lang="en-US" b="1" dirty="0" err="1" smtClean="0"/>
              <a:t>glycans</a:t>
            </a:r>
            <a:r>
              <a:rPr lang="en-US" b="1" dirty="0" smtClean="0"/>
              <a:t> expressed on intestinal epithelial cells</a:t>
            </a:r>
            <a:endParaRPr lang="en-US" b="1" dirty="0"/>
          </a:p>
        </p:txBody>
      </p:sp>
    </p:spTree>
    <p:extLst>
      <p:ext uri="{BB962C8B-B14F-4D97-AF65-F5344CB8AC3E}">
        <p14:creationId xmlns:p14="http://schemas.microsoft.com/office/powerpoint/2010/main" val="11205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52400"/>
            <a:ext cx="7024744" cy="152400"/>
          </a:xfrm>
        </p:spPr>
        <p:txBody>
          <a:bodyPr>
            <a:normAutofit fontScale="90000"/>
          </a:bodyPr>
          <a:lstStyle/>
          <a:p>
            <a:endParaRPr lang="en-US" dirty="0"/>
          </a:p>
        </p:txBody>
      </p:sp>
      <p:sp>
        <p:nvSpPr>
          <p:cNvPr id="3" name="Content Placeholder 2"/>
          <p:cNvSpPr>
            <a:spLocks noGrp="1"/>
          </p:cNvSpPr>
          <p:nvPr>
            <p:ph idx="1"/>
          </p:nvPr>
        </p:nvSpPr>
        <p:spPr>
          <a:xfrm>
            <a:off x="1043492" y="685800"/>
            <a:ext cx="6777317" cy="5146829"/>
          </a:xfrm>
        </p:spPr>
        <p:txBody>
          <a:bodyPr>
            <a:normAutofit fontScale="92500" lnSpcReduction="10000"/>
          </a:bodyPr>
          <a:lstStyle/>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Bacterial </a:t>
            </a:r>
            <a:r>
              <a:rPr lang="en-US" b="1" dirty="0" smtClean="0">
                <a:solidFill>
                  <a:srgbClr val="373D3F"/>
                </a:solidFill>
                <a:effectLst/>
                <a:latin typeface="Times New Roman"/>
                <a:ea typeface="Times New Roman"/>
                <a:cs typeface="Arial"/>
              </a:rPr>
              <a:t>phospholipases</a:t>
            </a:r>
            <a:r>
              <a:rPr lang="en-US" dirty="0" smtClean="0">
                <a:solidFill>
                  <a:srgbClr val="373D3F"/>
                </a:solidFill>
                <a:effectLst/>
                <a:latin typeface="Times New Roman"/>
                <a:ea typeface="Times New Roman"/>
                <a:cs typeface="Arial"/>
              </a:rPr>
              <a:t> are </a:t>
            </a:r>
            <a:r>
              <a:rPr lang="en-US" b="1" dirty="0" smtClean="0">
                <a:solidFill>
                  <a:srgbClr val="373D3F"/>
                </a:solidFill>
                <a:effectLst/>
                <a:latin typeface="Times New Roman"/>
                <a:ea typeface="Times New Roman"/>
                <a:cs typeface="Arial"/>
              </a:rPr>
              <a:t>membrane-disrupting toxins</a:t>
            </a:r>
            <a:r>
              <a:rPr lang="en-US" dirty="0" smtClean="0">
                <a:solidFill>
                  <a:srgbClr val="373D3F"/>
                </a:solidFill>
                <a:effectLst/>
                <a:latin typeface="Times New Roman"/>
                <a:ea typeface="Times New Roman"/>
                <a:cs typeface="Arial"/>
              </a:rPr>
              <a:t> that degrade the phospholipid bilayer of cell membranes rather than forming pores. We have already discussed the phospholipases associated with </a:t>
            </a:r>
            <a:r>
              <a:rPr lang="en-US" i="1" dirty="0" smtClean="0">
                <a:solidFill>
                  <a:srgbClr val="373D3F"/>
                </a:solidFill>
                <a:effectLst/>
                <a:latin typeface="Times New Roman"/>
                <a:ea typeface="Times New Roman"/>
                <a:cs typeface="Arial"/>
              </a:rPr>
              <a:t>B. anthracis, L. </a:t>
            </a:r>
            <a:r>
              <a:rPr lang="en-US" i="1" dirty="0" err="1" smtClean="0">
                <a:solidFill>
                  <a:srgbClr val="373D3F"/>
                </a:solidFill>
                <a:effectLst/>
                <a:latin typeface="Times New Roman"/>
                <a:ea typeface="Times New Roman"/>
                <a:cs typeface="Arial"/>
              </a:rPr>
              <a:t>pneumophila</a:t>
            </a:r>
            <a:r>
              <a:rPr lang="en-US" i="1" dirty="0" smtClean="0">
                <a:solidFill>
                  <a:srgbClr val="373D3F"/>
                </a:solidFill>
                <a:effectLst/>
                <a:latin typeface="Times New Roman"/>
                <a:ea typeface="Times New Roman"/>
                <a:cs typeface="Arial"/>
              </a:rPr>
              <a:t>,</a:t>
            </a:r>
            <a:r>
              <a:rPr lang="en-US" dirty="0" smtClean="0">
                <a:solidFill>
                  <a:srgbClr val="373D3F"/>
                </a:solidFill>
                <a:effectLst/>
                <a:latin typeface="Times New Roman"/>
                <a:ea typeface="Times New Roman"/>
                <a:cs typeface="Arial"/>
              </a:rPr>
              <a:t> and </a:t>
            </a:r>
            <a:r>
              <a:rPr lang="en-US" i="1" dirty="0" smtClean="0">
                <a:solidFill>
                  <a:srgbClr val="373D3F"/>
                </a:solidFill>
                <a:effectLst/>
                <a:latin typeface="Times New Roman"/>
                <a:ea typeface="Times New Roman"/>
                <a:cs typeface="Arial"/>
              </a:rPr>
              <a:t>Rickettsia</a:t>
            </a:r>
            <a:r>
              <a:rPr lang="en-US" dirty="0" smtClean="0">
                <a:solidFill>
                  <a:srgbClr val="373D3F"/>
                </a:solidFill>
                <a:effectLst/>
                <a:latin typeface="Times New Roman"/>
                <a:ea typeface="Times New Roman"/>
                <a:cs typeface="Arial"/>
              </a:rPr>
              <a:t> species that enable these bacteria to effect the lysis of phagosomes.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These same phospholipases are also </a:t>
            </a:r>
            <a:r>
              <a:rPr lang="en-US" dirty="0" err="1" smtClean="0">
                <a:solidFill>
                  <a:srgbClr val="373D3F"/>
                </a:solidFill>
                <a:effectLst/>
                <a:latin typeface="Times New Roman"/>
                <a:ea typeface="Times New Roman"/>
                <a:cs typeface="Arial"/>
              </a:rPr>
              <a:t>hemolysins</a:t>
            </a:r>
            <a:r>
              <a:rPr lang="en-US" dirty="0" smtClean="0">
                <a:solidFill>
                  <a:srgbClr val="373D3F"/>
                </a:solidFill>
                <a:effectLst/>
                <a:latin typeface="Times New Roman"/>
                <a:ea typeface="Times New Roman"/>
                <a:cs typeface="Arial"/>
              </a:rPr>
              <a:t>. Other phospholipases that function as </a:t>
            </a:r>
            <a:r>
              <a:rPr lang="en-US" dirty="0" err="1" smtClean="0">
                <a:solidFill>
                  <a:srgbClr val="373D3F"/>
                </a:solidFill>
                <a:effectLst/>
                <a:latin typeface="Times New Roman"/>
                <a:ea typeface="Times New Roman"/>
                <a:cs typeface="Arial"/>
              </a:rPr>
              <a:t>hemolysins</a:t>
            </a:r>
            <a:r>
              <a:rPr lang="en-US" dirty="0" smtClean="0">
                <a:solidFill>
                  <a:srgbClr val="373D3F"/>
                </a:solidFill>
                <a:effectLst/>
                <a:latin typeface="Times New Roman"/>
                <a:ea typeface="Times New Roman"/>
                <a:cs typeface="Arial"/>
              </a:rPr>
              <a:t> include the alpha toxin of </a:t>
            </a:r>
            <a:r>
              <a:rPr lang="en-US" b="1" i="1" dirty="0" smtClean="0">
                <a:solidFill>
                  <a:srgbClr val="373D3F"/>
                </a:solidFill>
                <a:effectLst/>
                <a:latin typeface="Times New Roman"/>
                <a:ea typeface="Times New Roman"/>
                <a:cs typeface="Arial"/>
              </a:rPr>
              <a:t>Clostridium perfringens</a:t>
            </a:r>
            <a:r>
              <a:rPr lang="en-US" dirty="0" smtClean="0">
                <a:solidFill>
                  <a:srgbClr val="373D3F"/>
                </a:solidFill>
                <a:effectLst/>
                <a:latin typeface="Times New Roman"/>
                <a:ea typeface="Times New Roman"/>
                <a:cs typeface="Arial"/>
              </a:rPr>
              <a:t>, phospholipase C of </a:t>
            </a:r>
            <a:r>
              <a:rPr lang="en-US" i="1" dirty="0" smtClean="0">
                <a:solidFill>
                  <a:srgbClr val="373D3F"/>
                </a:solidFill>
                <a:effectLst/>
                <a:latin typeface="Times New Roman"/>
                <a:ea typeface="Times New Roman"/>
                <a:cs typeface="Arial"/>
              </a:rPr>
              <a:t>P. aeruginosa</a:t>
            </a:r>
            <a:r>
              <a:rPr lang="en-US" dirty="0" smtClean="0">
                <a:solidFill>
                  <a:srgbClr val="373D3F"/>
                </a:solidFill>
                <a:effectLst/>
                <a:latin typeface="Times New Roman"/>
                <a:ea typeface="Times New Roman"/>
                <a:cs typeface="Arial"/>
              </a:rPr>
              <a:t>, and beta toxin of </a:t>
            </a:r>
            <a:r>
              <a:rPr lang="en-US" i="1" dirty="0" smtClean="0">
                <a:solidFill>
                  <a:srgbClr val="373D3F"/>
                </a:solidFill>
                <a:effectLst/>
                <a:latin typeface="Times New Roman"/>
                <a:ea typeface="Times New Roman"/>
                <a:cs typeface="Arial"/>
              </a:rPr>
              <a:t>Staphylococcus aureus</a:t>
            </a:r>
            <a:r>
              <a:rPr lang="en-US" dirty="0" smtClean="0">
                <a:solidFill>
                  <a:srgbClr val="373D3F"/>
                </a:solidFill>
                <a:effectLst/>
                <a:latin typeface="Times New Roman"/>
                <a:ea typeface="Times New Roman"/>
                <a:cs typeface="Arial"/>
              </a:rPr>
              <a:t>.</a:t>
            </a:r>
            <a:endParaRPr lang="en-US" sz="2400" dirty="0">
              <a:ea typeface="Calibri"/>
              <a:cs typeface="Arial"/>
            </a:endParaRPr>
          </a:p>
          <a:p>
            <a:endParaRPr lang="en-US" dirty="0"/>
          </a:p>
        </p:txBody>
      </p:sp>
    </p:spTree>
    <p:extLst>
      <p:ext uri="{BB962C8B-B14F-4D97-AF65-F5344CB8AC3E}">
        <p14:creationId xmlns:p14="http://schemas.microsoft.com/office/powerpoint/2010/main" val="27243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838200"/>
          </a:xfrm>
        </p:spPr>
        <p:txBody>
          <a:bodyPr>
            <a:noAutofit/>
          </a:bodyPr>
          <a:lstStyle/>
          <a:p>
            <a:pPr algn="ctr"/>
            <a:r>
              <a:rPr lang="en-US" sz="2800" b="1" dirty="0" smtClean="0">
                <a:solidFill>
                  <a:schemeClr val="tx1"/>
                </a:solidFill>
              </a:rPr>
              <a:t>Virulence Factors for Survival in the Host and Immune Evasion</a:t>
            </a:r>
            <a:endParaRPr lang="en-US" sz="2800" b="1" dirty="0">
              <a:solidFill>
                <a:schemeClr val="tx1"/>
              </a:solidFill>
            </a:endParaRPr>
          </a:p>
        </p:txBody>
      </p:sp>
      <p:sp>
        <p:nvSpPr>
          <p:cNvPr id="3" name="Content Placeholder 2"/>
          <p:cNvSpPr>
            <a:spLocks noGrp="1"/>
          </p:cNvSpPr>
          <p:nvPr>
            <p:ph idx="1"/>
          </p:nvPr>
        </p:nvSpPr>
        <p:spPr>
          <a:xfrm>
            <a:off x="533400" y="1524000"/>
            <a:ext cx="8153400" cy="4800600"/>
          </a:xfrm>
        </p:spPr>
        <p:txBody>
          <a:bodyPr>
            <a:normAutofit fontScale="70000" lnSpcReduction="20000"/>
          </a:bodyPr>
          <a:lstStyle/>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Evading the immune system is also important to invasiveness. Bacteria use a variety of virulence factors to evade </a:t>
            </a:r>
            <a:r>
              <a:rPr lang="en-US" b="1" dirty="0" smtClean="0">
                <a:solidFill>
                  <a:srgbClr val="373D3F"/>
                </a:solidFill>
                <a:effectLst/>
                <a:latin typeface="Times New Roman"/>
                <a:ea typeface="Times New Roman"/>
                <a:cs typeface="Arial"/>
              </a:rPr>
              <a:t>phagocytosis</a:t>
            </a:r>
            <a:r>
              <a:rPr lang="en-US" dirty="0" smtClean="0">
                <a:solidFill>
                  <a:srgbClr val="373D3F"/>
                </a:solidFill>
                <a:effectLst/>
                <a:latin typeface="Times New Roman"/>
                <a:ea typeface="Times New Roman"/>
                <a:cs typeface="Arial"/>
              </a:rPr>
              <a:t> by cells of the immune system.</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For example, many bacteria produce </a:t>
            </a:r>
            <a:r>
              <a:rPr lang="en-US" b="1" dirty="0" smtClean="0">
                <a:solidFill>
                  <a:srgbClr val="373D3F"/>
                </a:solidFill>
                <a:effectLst/>
                <a:latin typeface="Times New Roman"/>
                <a:ea typeface="Times New Roman"/>
                <a:cs typeface="Arial"/>
              </a:rPr>
              <a:t>capsules</a:t>
            </a:r>
            <a:r>
              <a:rPr lang="en-US" dirty="0" smtClean="0">
                <a:solidFill>
                  <a:srgbClr val="373D3F"/>
                </a:solidFill>
                <a:effectLst/>
                <a:latin typeface="Times New Roman"/>
                <a:ea typeface="Times New Roman"/>
                <a:cs typeface="Arial"/>
              </a:rPr>
              <a:t>, which are used in adhesion but also aid in immune evasion by preventing ingestion by phagocytes.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 composition of the capsule prevents immune cells from being able to adhere and then phagocytose the cell. In addition, the capsule makes the bacterial cell much larger, making it harder for immune cells to engulf the pathogen (Figure 8).</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 A notable capsule-producing bacterium is the gram-positive pathogen </a:t>
            </a:r>
            <a:r>
              <a:rPr lang="en-US" b="1" i="1" dirty="0" smtClean="0">
                <a:solidFill>
                  <a:srgbClr val="373D3F"/>
                </a:solidFill>
                <a:effectLst/>
                <a:latin typeface="Times New Roman"/>
                <a:ea typeface="Times New Roman"/>
                <a:cs typeface="Arial"/>
              </a:rPr>
              <a:t>Streptococcus pneumoniae</a:t>
            </a:r>
            <a:r>
              <a:rPr lang="en-US" dirty="0" smtClean="0">
                <a:solidFill>
                  <a:srgbClr val="373D3F"/>
                </a:solidFill>
                <a:effectLst/>
                <a:latin typeface="Times New Roman"/>
                <a:ea typeface="Times New Roman"/>
                <a:cs typeface="Arial"/>
              </a:rPr>
              <a:t>, which causes pneumococcal pneumonia, meningitis, septicemia, and other respiratory tract infections.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Encapsulated strains of </a:t>
            </a:r>
            <a:r>
              <a:rPr lang="en-US" i="1" dirty="0" smtClean="0">
                <a:solidFill>
                  <a:srgbClr val="373D3F"/>
                </a:solidFill>
                <a:effectLst/>
                <a:latin typeface="Times New Roman"/>
                <a:ea typeface="Times New Roman"/>
                <a:cs typeface="Arial"/>
              </a:rPr>
              <a:t>S. pneumoniae</a:t>
            </a:r>
            <a:r>
              <a:rPr lang="en-US" dirty="0" smtClean="0">
                <a:solidFill>
                  <a:srgbClr val="373D3F"/>
                </a:solidFill>
                <a:effectLst/>
                <a:latin typeface="Times New Roman"/>
                <a:ea typeface="Times New Roman"/>
                <a:cs typeface="Arial"/>
              </a:rPr>
              <a:t> are more virulent than </a:t>
            </a:r>
            <a:r>
              <a:rPr lang="en-US" dirty="0" err="1" smtClean="0">
                <a:solidFill>
                  <a:srgbClr val="373D3F"/>
                </a:solidFill>
                <a:effectLst/>
                <a:latin typeface="Times New Roman"/>
                <a:ea typeface="Times New Roman"/>
                <a:cs typeface="Arial"/>
              </a:rPr>
              <a:t>nonencapsulated</a:t>
            </a:r>
            <a:r>
              <a:rPr lang="en-US" dirty="0" smtClean="0">
                <a:solidFill>
                  <a:srgbClr val="373D3F"/>
                </a:solidFill>
                <a:effectLst/>
                <a:latin typeface="Times New Roman"/>
                <a:ea typeface="Times New Roman"/>
                <a:cs typeface="Arial"/>
              </a:rPr>
              <a:t> strains and are more likely to invade the bloodstream and cause septicemia and meningitis.</a:t>
            </a:r>
            <a:endParaRPr lang="en-US" sz="2400" dirty="0">
              <a:ea typeface="Calibri"/>
              <a:cs typeface="Arial"/>
            </a:endParaRPr>
          </a:p>
          <a:p>
            <a:endParaRPr lang="en-US" dirty="0"/>
          </a:p>
        </p:txBody>
      </p:sp>
    </p:spTree>
    <p:extLst>
      <p:ext uri="{BB962C8B-B14F-4D97-AF65-F5344CB8AC3E}">
        <p14:creationId xmlns:p14="http://schemas.microsoft.com/office/powerpoint/2010/main" val="19400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1"/>
            <a:ext cx="8229600"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4720042"/>
            <a:ext cx="8229600" cy="1169551"/>
          </a:xfrm>
          <a:prstGeom prst="rect">
            <a:avLst/>
          </a:prstGeom>
        </p:spPr>
        <p:txBody>
          <a:bodyPr wrap="square">
            <a:spAutoFit/>
          </a:bodyPr>
          <a:lstStyle/>
          <a:p>
            <a:pPr algn="just" fontAlgn="base">
              <a:lnSpc>
                <a:spcPts val="1440"/>
              </a:lnSpc>
              <a:spcAft>
                <a:spcPts val="1000"/>
              </a:spcAft>
            </a:pPr>
            <a:r>
              <a:rPr lang="en-US" dirty="0" smtClean="0">
                <a:solidFill>
                  <a:srgbClr val="373D3F"/>
                </a:solidFill>
                <a:effectLst/>
                <a:latin typeface="Arial"/>
                <a:ea typeface="Times New Roman"/>
                <a:cs typeface="Arial"/>
              </a:rPr>
              <a:t>Figure 8. (a) A micrograph of capsules around bacterial cells. (b) Antibodies normally function by binding to antigens, molecules on the surface of pathogenic bacteria. Phagocytes then bind to the antibody, initiating phagocytosis. (c) Some bacteria also produce proteases, virulence factors that break down host antibodies to evade phagocytosis. (credit a: modification of work by Centers for Disease Control and Prevention)</a:t>
            </a:r>
            <a:endParaRPr lang="en-US" sz="2400" dirty="0">
              <a:ea typeface="Calibri"/>
              <a:cs typeface="Arial"/>
            </a:endParaRPr>
          </a:p>
        </p:txBody>
      </p:sp>
    </p:spTree>
    <p:extLst>
      <p:ext uri="{BB962C8B-B14F-4D97-AF65-F5344CB8AC3E}">
        <p14:creationId xmlns:p14="http://schemas.microsoft.com/office/powerpoint/2010/main" val="3890645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52400"/>
            <a:ext cx="7024744" cy="152400"/>
          </a:xfrm>
        </p:spPr>
        <p:txBody>
          <a:bodyPr>
            <a:normAutofit fontScale="90000"/>
          </a:bodyPr>
          <a:lstStyle/>
          <a:p>
            <a:endParaRPr lang="en-US" dirty="0"/>
          </a:p>
        </p:txBody>
      </p:sp>
      <p:sp>
        <p:nvSpPr>
          <p:cNvPr id="3" name="Content Placeholder 2"/>
          <p:cNvSpPr>
            <a:spLocks noGrp="1"/>
          </p:cNvSpPr>
          <p:nvPr>
            <p:ph idx="1"/>
          </p:nvPr>
        </p:nvSpPr>
        <p:spPr>
          <a:xfrm>
            <a:off x="609600" y="685800"/>
            <a:ext cx="7924800" cy="5562600"/>
          </a:xfrm>
        </p:spPr>
        <p:txBody>
          <a:bodyPr>
            <a:normAutofit fontScale="85000" lnSpcReduction="20000"/>
          </a:bodyPr>
          <a:lstStyle/>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In addition to capsules and proteases, some bacterial pathogens produce other virulence factors that allow them to evade the immune system.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 fimbriae of certain species of </a:t>
            </a:r>
            <a:r>
              <a:rPr lang="en-US" i="1" dirty="0" smtClean="0">
                <a:solidFill>
                  <a:srgbClr val="373D3F"/>
                </a:solidFill>
                <a:effectLst/>
                <a:latin typeface="Times New Roman"/>
                <a:ea typeface="Times New Roman"/>
                <a:cs typeface="Arial"/>
              </a:rPr>
              <a:t>Streptococcus</a:t>
            </a:r>
            <a:r>
              <a:rPr lang="en-US" dirty="0" smtClean="0">
                <a:solidFill>
                  <a:srgbClr val="373D3F"/>
                </a:solidFill>
                <a:effectLst/>
                <a:latin typeface="Times New Roman"/>
                <a:ea typeface="Times New Roman"/>
                <a:cs typeface="Arial"/>
              </a:rPr>
              <a:t> contain </a:t>
            </a:r>
            <a:r>
              <a:rPr lang="en-US" b="1" dirty="0" smtClean="0">
                <a:solidFill>
                  <a:srgbClr val="373D3F"/>
                </a:solidFill>
                <a:effectLst/>
                <a:latin typeface="Times New Roman"/>
                <a:ea typeface="Times New Roman"/>
                <a:cs typeface="Arial"/>
              </a:rPr>
              <a:t>M protein</a:t>
            </a:r>
            <a:r>
              <a:rPr lang="en-US" dirty="0" smtClean="0">
                <a:solidFill>
                  <a:srgbClr val="373D3F"/>
                </a:solidFill>
                <a:effectLst/>
                <a:latin typeface="Times New Roman"/>
                <a:ea typeface="Times New Roman"/>
                <a:cs typeface="Arial"/>
              </a:rPr>
              <a:t>, which alters the surface of </a:t>
            </a:r>
            <a:r>
              <a:rPr lang="en-US" i="1" dirty="0" smtClean="0">
                <a:solidFill>
                  <a:srgbClr val="373D3F"/>
                </a:solidFill>
                <a:effectLst/>
                <a:latin typeface="Times New Roman"/>
                <a:ea typeface="Times New Roman"/>
                <a:cs typeface="Arial"/>
              </a:rPr>
              <a:t>Streptococcus</a:t>
            </a:r>
            <a:r>
              <a:rPr lang="en-US" dirty="0" smtClean="0">
                <a:solidFill>
                  <a:srgbClr val="373D3F"/>
                </a:solidFill>
                <a:effectLst/>
                <a:latin typeface="Times New Roman"/>
                <a:ea typeface="Times New Roman"/>
                <a:cs typeface="Arial"/>
              </a:rPr>
              <a:t> and inhibits phagocytosis by blocking the binding of the complement molecules that assist phagocytes in ingesting bacterial pathogens.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 acid-fast bacterium </a:t>
            </a:r>
            <a:r>
              <a:rPr lang="en-US" b="1" i="1" dirty="0" smtClean="0">
                <a:solidFill>
                  <a:srgbClr val="373D3F"/>
                </a:solidFill>
                <a:effectLst/>
                <a:latin typeface="Times New Roman"/>
                <a:ea typeface="Times New Roman"/>
                <a:cs typeface="Arial"/>
              </a:rPr>
              <a:t>Mycobacterium tuberculosis</a:t>
            </a:r>
            <a:r>
              <a:rPr lang="en-US" dirty="0" smtClean="0">
                <a:solidFill>
                  <a:srgbClr val="373D3F"/>
                </a:solidFill>
                <a:effectLst/>
                <a:latin typeface="Times New Roman"/>
                <a:ea typeface="Times New Roman"/>
                <a:cs typeface="Arial"/>
              </a:rPr>
              <a:t> (the causative agent of </a:t>
            </a:r>
            <a:r>
              <a:rPr lang="en-US" b="1" dirty="0" smtClean="0">
                <a:solidFill>
                  <a:srgbClr val="373D3F"/>
                </a:solidFill>
                <a:effectLst/>
                <a:latin typeface="Times New Roman"/>
                <a:ea typeface="Times New Roman"/>
                <a:cs typeface="Arial"/>
              </a:rPr>
              <a:t>tuberculosis</a:t>
            </a:r>
            <a:r>
              <a:rPr lang="en-US" dirty="0" smtClean="0">
                <a:solidFill>
                  <a:srgbClr val="373D3F"/>
                </a:solidFill>
                <a:effectLst/>
                <a:latin typeface="Times New Roman"/>
                <a:ea typeface="Times New Roman"/>
                <a:cs typeface="Arial"/>
              </a:rPr>
              <a:t>) produces a waxy substance known as </a:t>
            </a:r>
            <a:r>
              <a:rPr lang="en-US" b="1" dirty="0" smtClean="0">
                <a:solidFill>
                  <a:srgbClr val="373D3F"/>
                </a:solidFill>
                <a:effectLst/>
                <a:latin typeface="Times New Roman"/>
                <a:ea typeface="Times New Roman"/>
                <a:cs typeface="Arial"/>
              </a:rPr>
              <a:t>mycolic acid</a:t>
            </a:r>
            <a:r>
              <a:rPr lang="en-US" dirty="0" smtClean="0">
                <a:solidFill>
                  <a:srgbClr val="373D3F"/>
                </a:solidFill>
                <a:effectLst/>
                <a:latin typeface="Times New Roman"/>
                <a:ea typeface="Times New Roman"/>
                <a:cs typeface="Arial"/>
              </a:rPr>
              <a:t> in its cell envelope.</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 When it is engulfed by phagocytes in the lung, the protective mycolic acid coat enables the bacterium to resist some of the killing mechanisms within the phagolysosome.</a:t>
            </a:r>
            <a:endParaRPr lang="en-US" sz="2400" dirty="0">
              <a:ea typeface="Calibri"/>
              <a:cs typeface="Arial"/>
            </a:endParaRPr>
          </a:p>
          <a:p>
            <a:endParaRPr lang="en-US" dirty="0"/>
          </a:p>
        </p:txBody>
      </p:sp>
    </p:spTree>
    <p:extLst>
      <p:ext uri="{BB962C8B-B14F-4D97-AF65-F5344CB8AC3E}">
        <p14:creationId xmlns:p14="http://schemas.microsoft.com/office/powerpoint/2010/main" val="183713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76200"/>
          </a:xfrm>
        </p:spPr>
        <p:txBody>
          <a:bodyPr>
            <a:normAutofit fontScale="90000"/>
          </a:bodyPr>
          <a:lstStyle/>
          <a:p>
            <a:endParaRPr lang="en-US" dirty="0"/>
          </a:p>
        </p:txBody>
      </p:sp>
      <p:sp>
        <p:nvSpPr>
          <p:cNvPr id="3" name="Content Placeholder 2"/>
          <p:cNvSpPr>
            <a:spLocks noGrp="1"/>
          </p:cNvSpPr>
          <p:nvPr>
            <p:ph idx="1"/>
          </p:nvPr>
        </p:nvSpPr>
        <p:spPr>
          <a:xfrm>
            <a:off x="533400" y="762000"/>
            <a:ext cx="8077200" cy="5562600"/>
          </a:xfrm>
        </p:spPr>
        <p:txBody>
          <a:bodyPr>
            <a:normAutofit fontScale="62500" lnSpcReduction="20000"/>
          </a:bodyPr>
          <a:lstStyle/>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Some bacteria produce virulence factors that promote infection by exploiting molecules naturally produced by the host.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For example, most strains of </a:t>
            </a:r>
            <a:r>
              <a:rPr lang="en-US" i="1" dirty="0" smtClean="0">
                <a:solidFill>
                  <a:srgbClr val="373D3F"/>
                </a:solidFill>
                <a:effectLst/>
                <a:latin typeface="Times New Roman"/>
                <a:ea typeface="Times New Roman"/>
                <a:cs typeface="Arial"/>
              </a:rPr>
              <a:t>Staphylococcus aureus</a:t>
            </a:r>
            <a:r>
              <a:rPr lang="en-US" dirty="0" smtClean="0">
                <a:solidFill>
                  <a:srgbClr val="373D3F"/>
                </a:solidFill>
                <a:effectLst/>
                <a:latin typeface="Times New Roman"/>
                <a:ea typeface="Times New Roman"/>
                <a:cs typeface="Arial"/>
              </a:rPr>
              <a:t> produce the </a:t>
            </a:r>
            <a:r>
              <a:rPr lang="en-US" dirty="0" err="1" smtClean="0">
                <a:solidFill>
                  <a:srgbClr val="373D3F"/>
                </a:solidFill>
                <a:effectLst/>
                <a:latin typeface="Times New Roman"/>
                <a:ea typeface="Times New Roman"/>
                <a:cs typeface="Arial"/>
              </a:rPr>
              <a:t>exoenzyme</a:t>
            </a:r>
            <a:r>
              <a:rPr lang="en-US" dirty="0" smtClean="0">
                <a:solidFill>
                  <a:srgbClr val="373D3F"/>
                </a:solidFill>
                <a:effectLst/>
                <a:latin typeface="Times New Roman"/>
                <a:ea typeface="Times New Roman"/>
                <a:cs typeface="Arial"/>
              </a:rPr>
              <a:t> </a:t>
            </a:r>
            <a:r>
              <a:rPr lang="en-US" b="1" dirty="0" smtClean="0">
                <a:solidFill>
                  <a:srgbClr val="373D3F"/>
                </a:solidFill>
                <a:effectLst/>
                <a:latin typeface="Times New Roman"/>
                <a:ea typeface="Times New Roman"/>
                <a:cs typeface="Arial"/>
              </a:rPr>
              <a:t>coagulase</a:t>
            </a:r>
            <a:r>
              <a:rPr lang="en-US" dirty="0" smtClean="0">
                <a:solidFill>
                  <a:srgbClr val="373D3F"/>
                </a:solidFill>
                <a:effectLst/>
                <a:latin typeface="Times New Roman"/>
                <a:ea typeface="Times New Roman"/>
                <a:cs typeface="Arial"/>
              </a:rPr>
              <a:t>, which exploits the natural mechanism of blood clotting to evade the immune system.</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Normally, </a:t>
            </a:r>
            <a:r>
              <a:rPr lang="en-US" b="1" dirty="0" smtClean="0">
                <a:solidFill>
                  <a:srgbClr val="373D3F"/>
                </a:solidFill>
                <a:effectLst/>
                <a:latin typeface="Times New Roman"/>
                <a:ea typeface="Times New Roman"/>
                <a:cs typeface="Arial"/>
              </a:rPr>
              <a:t>blood clotting</a:t>
            </a:r>
            <a:r>
              <a:rPr lang="en-US" dirty="0" smtClean="0">
                <a:solidFill>
                  <a:srgbClr val="373D3F"/>
                </a:solidFill>
                <a:effectLst/>
                <a:latin typeface="Times New Roman"/>
                <a:ea typeface="Times New Roman"/>
                <a:cs typeface="Arial"/>
              </a:rPr>
              <a:t> is triggered in response to blood vessel damage; platelets begin to plug the clot, and a cascade of reactions occurs in which fibrinogen, a soluble protein made by the liver, is cleaved into </a:t>
            </a:r>
            <a:r>
              <a:rPr lang="en-US" b="1" dirty="0" smtClean="0">
                <a:solidFill>
                  <a:srgbClr val="373D3F"/>
                </a:solidFill>
                <a:effectLst/>
                <a:latin typeface="Times New Roman"/>
                <a:ea typeface="Times New Roman"/>
                <a:cs typeface="Arial"/>
              </a:rPr>
              <a:t>fibrin</a:t>
            </a:r>
            <a:r>
              <a:rPr lang="en-US" dirty="0" smtClean="0">
                <a:solidFill>
                  <a:srgbClr val="373D3F"/>
                </a:solidFill>
                <a:effectLst/>
                <a:latin typeface="Times New Roman"/>
                <a:ea typeface="Times New Roman"/>
                <a:cs typeface="Arial"/>
              </a:rPr>
              <a:t>.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Fibrin is an insoluble, thread-like protein that binds to blood platelets, cross-links, and contracts to form a mesh of clumped platelets and red blood cells.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 resulting clot prevents further loss of blood from the damaged blood vessels. However, if bacteria release coagulase into the bloodstream, the </a:t>
            </a:r>
            <a:r>
              <a:rPr lang="en-US" b="1" dirty="0" smtClean="0">
                <a:solidFill>
                  <a:srgbClr val="373D3F"/>
                </a:solidFill>
                <a:effectLst/>
                <a:latin typeface="Times New Roman"/>
                <a:ea typeface="Times New Roman"/>
                <a:cs typeface="Arial"/>
              </a:rPr>
              <a:t>fibrinogen-to-fibrin cascade</a:t>
            </a:r>
            <a:r>
              <a:rPr lang="en-US" dirty="0" smtClean="0">
                <a:solidFill>
                  <a:srgbClr val="373D3F"/>
                </a:solidFill>
                <a:effectLst/>
                <a:latin typeface="Times New Roman"/>
                <a:ea typeface="Times New Roman"/>
                <a:cs typeface="Arial"/>
              </a:rPr>
              <a:t> is triggered in the absence of blood vessel damage.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 resulting clot coats the bacteria in fibrin, protecting the bacteria from exposure to phagocytic immune cells circulating in the bloodstream.</a:t>
            </a:r>
            <a:endParaRPr lang="en-US" sz="2400" dirty="0">
              <a:ea typeface="Calibri"/>
              <a:cs typeface="Arial"/>
            </a:endParaRPr>
          </a:p>
          <a:p>
            <a:endParaRPr lang="en-US" dirty="0"/>
          </a:p>
        </p:txBody>
      </p:sp>
    </p:spTree>
    <p:extLst>
      <p:ext uri="{BB962C8B-B14F-4D97-AF65-F5344CB8AC3E}">
        <p14:creationId xmlns:p14="http://schemas.microsoft.com/office/powerpoint/2010/main" val="65863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52400"/>
          </a:xfrm>
        </p:spPr>
        <p:txBody>
          <a:bodyPr>
            <a:normAutofit fontScale="90000"/>
          </a:bodyPr>
          <a:lstStyle/>
          <a:p>
            <a:endParaRPr lang="en-US" dirty="0"/>
          </a:p>
        </p:txBody>
      </p:sp>
      <p:sp>
        <p:nvSpPr>
          <p:cNvPr id="3" name="Content Placeholder 2"/>
          <p:cNvSpPr>
            <a:spLocks noGrp="1"/>
          </p:cNvSpPr>
          <p:nvPr>
            <p:ph idx="1"/>
          </p:nvPr>
        </p:nvSpPr>
        <p:spPr>
          <a:xfrm>
            <a:off x="533400" y="685800"/>
            <a:ext cx="8077200" cy="5638800"/>
          </a:xfrm>
        </p:spPr>
        <p:txBody>
          <a:bodyPr>
            <a:normAutofit fontScale="70000" lnSpcReduction="20000"/>
          </a:bodyPr>
          <a:lstStyle/>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Whereas coagulase causes blood to clot, </a:t>
            </a:r>
            <a:r>
              <a:rPr lang="en-US" b="1" dirty="0" smtClean="0">
                <a:solidFill>
                  <a:srgbClr val="373D3F"/>
                </a:solidFill>
                <a:effectLst/>
                <a:latin typeface="Times New Roman"/>
                <a:ea typeface="Times New Roman"/>
                <a:cs typeface="Arial"/>
              </a:rPr>
              <a:t>kinases</a:t>
            </a:r>
            <a:r>
              <a:rPr lang="en-US" dirty="0" smtClean="0">
                <a:solidFill>
                  <a:srgbClr val="373D3F"/>
                </a:solidFill>
                <a:effectLst/>
                <a:latin typeface="Times New Roman"/>
                <a:ea typeface="Times New Roman"/>
                <a:cs typeface="Arial"/>
              </a:rPr>
              <a:t> have the opposite effect by triggering the conversion of plasminogen to plasmin, which is involved in the digestion of fibrin clots.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By digesting a clot, kinases allow pathogens trapped in the clot to escape and spread, similar to the way that collagenase, hyaluronidase, and </a:t>
            </a:r>
            <a:r>
              <a:rPr lang="en-US" dirty="0" err="1" smtClean="0">
                <a:solidFill>
                  <a:srgbClr val="373D3F"/>
                </a:solidFill>
                <a:effectLst/>
                <a:latin typeface="Times New Roman"/>
                <a:ea typeface="Times New Roman"/>
                <a:cs typeface="Arial"/>
              </a:rPr>
              <a:t>DNAse</a:t>
            </a:r>
            <a:r>
              <a:rPr lang="en-US" dirty="0" smtClean="0">
                <a:solidFill>
                  <a:srgbClr val="373D3F"/>
                </a:solidFill>
                <a:effectLst/>
                <a:latin typeface="Times New Roman"/>
                <a:ea typeface="Times New Roman"/>
                <a:cs typeface="Arial"/>
              </a:rPr>
              <a:t> facilitate the spread of infection.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Examples of kinases include </a:t>
            </a:r>
            <a:r>
              <a:rPr lang="en-US" b="1" dirty="0" err="1" smtClean="0">
                <a:solidFill>
                  <a:srgbClr val="373D3F"/>
                </a:solidFill>
                <a:effectLst/>
                <a:latin typeface="Times New Roman"/>
                <a:ea typeface="Times New Roman"/>
                <a:cs typeface="Arial"/>
              </a:rPr>
              <a:t>staphylokinases</a:t>
            </a:r>
            <a:r>
              <a:rPr lang="en-US" dirty="0" smtClean="0">
                <a:solidFill>
                  <a:srgbClr val="373D3F"/>
                </a:solidFill>
                <a:effectLst/>
                <a:latin typeface="Times New Roman"/>
                <a:ea typeface="Times New Roman"/>
                <a:cs typeface="Arial"/>
              </a:rPr>
              <a:t> and </a:t>
            </a:r>
            <a:r>
              <a:rPr lang="en-US" b="1" dirty="0" err="1" smtClean="0">
                <a:solidFill>
                  <a:srgbClr val="373D3F"/>
                </a:solidFill>
                <a:effectLst/>
                <a:latin typeface="Times New Roman"/>
                <a:ea typeface="Times New Roman"/>
                <a:cs typeface="Arial"/>
              </a:rPr>
              <a:t>streptokinases</a:t>
            </a:r>
            <a:r>
              <a:rPr lang="en-US" dirty="0" smtClean="0">
                <a:solidFill>
                  <a:srgbClr val="373D3F"/>
                </a:solidFill>
                <a:effectLst/>
                <a:latin typeface="Times New Roman"/>
                <a:ea typeface="Times New Roman"/>
                <a:cs typeface="Arial"/>
              </a:rPr>
              <a:t>, produced by </a:t>
            </a:r>
            <a:r>
              <a:rPr lang="en-US" b="1" i="1" dirty="0" smtClean="0">
                <a:solidFill>
                  <a:srgbClr val="373D3F"/>
                </a:solidFill>
                <a:effectLst/>
                <a:latin typeface="Times New Roman"/>
                <a:ea typeface="Times New Roman"/>
                <a:cs typeface="Arial"/>
              </a:rPr>
              <a:t>Staphylococcus aureus</a:t>
            </a:r>
            <a:r>
              <a:rPr lang="en-US" dirty="0" smtClean="0">
                <a:solidFill>
                  <a:srgbClr val="373D3F"/>
                </a:solidFill>
                <a:effectLst/>
                <a:latin typeface="Times New Roman"/>
                <a:ea typeface="Times New Roman"/>
                <a:cs typeface="Arial"/>
              </a:rPr>
              <a:t> and </a:t>
            </a:r>
            <a:r>
              <a:rPr lang="en-US" b="1" i="1" dirty="0" smtClean="0">
                <a:solidFill>
                  <a:srgbClr val="373D3F"/>
                </a:solidFill>
                <a:effectLst/>
                <a:latin typeface="Times New Roman"/>
                <a:ea typeface="Times New Roman"/>
                <a:cs typeface="Arial"/>
              </a:rPr>
              <a:t>Streptococcus pyogenes</a:t>
            </a:r>
            <a:r>
              <a:rPr lang="en-US" dirty="0" smtClean="0">
                <a:solidFill>
                  <a:srgbClr val="373D3F"/>
                </a:solidFill>
                <a:effectLst/>
                <a:latin typeface="Times New Roman"/>
                <a:ea typeface="Times New Roman"/>
                <a:cs typeface="Arial"/>
              </a:rPr>
              <a:t>, respectively. It is intriguing that </a:t>
            </a:r>
            <a:r>
              <a:rPr lang="en-US" i="1" dirty="0" smtClean="0">
                <a:solidFill>
                  <a:srgbClr val="373D3F"/>
                </a:solidFill>
                <a:effectLst/>
                <a:latin typeface="Times New Roman"/>
                <a:ea typeface="Times New Roman"/>
                <a:cs typeface="Arial"/>
              </a:rPr>
              <a:t>S. aureus</a:t>
            </a:r>
            <a:r>
              <a:rPr lang="en-US" dirty="0" smtClean="0">
                <a:solidFill>
                  <a:srgbClr val="373D3F"/>
                </a:solidFill>
                <a:effectLst/>
                <a:latin typeface="Times New Roman"/>
                <a:ea typeface="Times New Roman"/>
                <a:cs typeface="Arial"/>
              </a:rPr>
              <a:t> can produce both coagulase to promote clotting and </a:t>
            </a:r>
            <a:r>
              <a:rPr lang="en-US" dirty="0" err="1" smtClean="0">
                <a:solidFill>
                  <a:srgbClr val="373D3F"/>
                </a:solidFill>
                <a:effectLst/>
                <a:latin typeface="Times New Roman"/>
                <a:ea typeface="Times New Roman"/>
                <a:cs typeface="Arial"/>
              </a:rPr>
              <a:t>staphylokinase</a:t>
            </a:r>
            <a:r>
              <a:rPr lang="en-US" dirty="0" smtClean="0">
                <a:solidFill>
                  <a:srgbClr val="373D3F"/>
                </a:solidFill>
                <a:effectLst/>
                <a:latin typeface="Times New Roman"/>
                <a:ea typeface="Times New Roman"/>
                <a:cs typeface="Arial"/>
              </a:rPr>
              <a:t> to stimulate the digestion of clots. </a:t>
            </a: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 action of the coagulase provides an important protective barrier from the immune system, but when nutrient supplies are diminished or other conditions signal a need for the pathogen to escape and spread, the production of </a:t>
            </a:r>
            <a:r>
              <a:rPr lang="en-US" dirty="0" err="1" smtClean="0">
                <a:solidFill>
                  <a:srgbClr val="373D3F"/>
                </a:solidFill>
                <a:effectLst/>
                <a:latin typeface="Times New Roman"/>
                <a:ea typeface="Times New Roman"/>
                <a:cs typeface="Arial"/>
              </a:rPr>
              <a:t>staphylokinase</a:t>
            </a:r>
            <a:r>
              <a:rPr lang="en-US" dirty="0" smtClean="0">
                <a:solidFill>
                  <a:srgbClr val="373D3F"/>
                </a:solidFill>
                <a:effectLst/>
                <a:latin typeface="Times New Roman"/>
                <a:ea typeface="Times New Roman"/>
                <a:cs typeface="Arial"/>
              </a:rPr>
              <a:t> can initiate this process.</a:t>
            </a:r>
            <a:endParaRPr lang="en-US" sz="2400" dirty="0">
              <a:ea typeface="Calibri"/>
              <a:cs typeface="Arial"/>
            </a:endParaRPr>
          </a:p>
          <a:p>
            <a:endParaRPr lang="en-US" dirty="0"/>
          </a:p>
        </p:txBody>
      </p:sp>
    </p:spTree>
    <p:extLst>
      <p:ext uri="{BB962C8B-B14F-4D97-AF65-F5344CB8AC3E}">
        <p14:creationId xmlns:p14="http://schemas.microsoft.com/office/powerpoint/2010/main" val="110161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52400"/>
          </a:xfrm>
        </p:spPr>
        <p:txBody>
          <a:bodyPr>
            <a:normAutofit fontScale="90000"/>
          </a:bodyPr>
          <a:lstStyle/>
          <a:p>
            <a:endParaRPr lang="en-US" dirty="0"/>
          </a:p>
        </p:txBody>
      </p:sp>
      <p:sp>
        <p:nvSpPr>
          <p:cNvPr id="3" name="Content Placeholder 2"/>
          <p:cNvSpPr>
            <a:spLocks noGrp="1"/>
          </p:cNvSpPr>
          <p:nvPr>
            <p:ph idx="1"/>
          </p:nvPr>
        </p:nvSpPr>
        <p:spPr>
          <a:xfrm>
            <a:off x="533400" y="762000"/>
            <a:ext cx="8001000" cy="5070629"/>
          </a:xfrm>
        </p:spPr>
        <p:txBody>
          <a:bodyPr>
            <a:normAutofit/>
          </a:bodyPr>
          <a:lstStyle/>
          <a:p>
            <a:pPr marL="0" marR="0" algn="just" fontAlgn="base">
              <a:lnSpc>
                <a:spcPct val="150000"/>
              </a:lnSpc>
              <a:spcBef>
                <a:spcPts val="1800"/>
              </a:spcBef>
              <a:spcAft>
                <a:spcPts val="1200"/>
              </a:spcAft>
            </a:pPr>
            <a:r>
              <a:rPr lang="en-US" b="1" dirty="0" smtClean="0">
                <a:solidFill>
                  <a:srgbClr val="077FAB"/>
                </a:solidFill>
                <a:effectLst/>
                <a:latin typeface="Times New Roman"/>
                <a:ea typeface="Times New Roman"/>
                <a:cs typeface="Arial"/>
              </a:rPr>
              <a:t>Viral Virulence</a:t>
            </a:r>
            <a:endParaRPr lang="en-US" sz="2400" dirty="0">
              <a:ea typeface="Calibri"/>
              <a:cs typeface="Arial"/>
            </a:endParaRP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Although viral pathogens are not similar to bacterial pathogens in terms of structure, some of the properties that contribute to their virulence are similar. Viruses use </a:t>
            </a:r>
            <a:r>
              <a:rPr lang="en-US" b="1" dirty="0" err="1" smtClean="0">
                <a:solidFill>
                  <a:srgbClr val="373D3F"/>
                </a:solidFill>
                <a:effectLst/>
                <a:latin typeface="Times New Roman"/>
                <a:ea typeface="Times New Roman"/>
                <a:cs typeface="Arial"/>
              </a:rPr>
              <a:t>adhesins</a:t>
            </a:r>
            <a:r>
              <a:rPr lang="en-US" dirty="0" smtClean="0">
                <a:solidFill>
                  <a:srgbClr val="373D3F"/>
                </a:solidFill>
                <a:effectLst/>
                <a:latin typeface="Times New Roman"/>
                <a:ea typeface="Times New Roman"/>
                <a:cs typeface="Arial"/>
              </a:rPr>
              <a:t> to facilitate adhesion to host cells, and certain enveloped viruses rely on antigenic variation to avoid the host immune defenses. These virulence factors are discussed in more detail in the following sections.</a:t>
            </a:r>
            <a:endParaRPr lang="en-US" sz="2400" dirty="0">
              <a:ea typeface="Calibri"/>
              <a:cs typeface="Arial"/>
            </a:endParaRPr>
          </a:p>
          <a:p>
            <a:endParaRPr lang="en-US" dirty="0"/>
          </a:p>
        </p:txBody>
      </p:sp>
    </p:spTree>
    <p:extLst>
      <p:ext uri="{BB962C8B-B14F-4D97-AF65-F5344CB8AC3E}">
        <p14:creationId xmlns:p14="http://schemas.microsoft.com/office/powerpoint/2010/main" val="2443585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52400"/>
            <a:ext cx="7024744" cy="45719"/>
          </a:xfrm>
        </p:spPr>
        <p:txBody>
          <a:bodyPr>
            <a:normAutofit fontScale="90000"/>
          </a:bodyPr>
          <a:lstStyle/>
          <a:p>
            <a:endParaRPr lang="en-US" dirty="0"/>
          </a:p>
        </p:txBody>
      </p:sp>
      <p:sp>
        <p:nvSpPr>
          <p:cNvPr id="3" name="Content Placeholder 2"/>
          <p:cNvSpPr>
            <a:spLocks noGrp="1"/>
          </p:cNvSpPr>
          <p:nvPr>
            <p:ph idx="1"/>
          </p:nvPr>
        </p:nvSpPr>
        <p:spPr>
          <a:xfrm>
            <a:off x="533400" y="685800"/>
            <a:ext cx="7924800" cy="5486400"/>
          </a:xfrm>
        </p:spPr>
        <p:txBody>
          <a:bodyPr>
            <a:normAutofit fontScale="92500"/>
          </a:bodyPr>
          <a:lstStyle/>
          <a:p>
            <a:pPr marL="0" marR="0" algn="just" fontAlgn="base">
              <a:lnSpc>
                <a:spcPct val="150000"/>
              </a:lnSpc>
              <a:spcBef>
                <a:spcPts val="1800"/>
              </a:spcBef>
              <a:spcAft>
                <a:spcPts val="1200"/>
              </a:spcAft>
            </a:pPr>
            <a:r>
              <a:rPr lang="en-US" b="1" dirty="0" smtClean="0">
                <a:solidFill>
                  <a:srgbClr val="6C64AD"/>
                </a:solidFill>
                <a:effectLst/>
                <a:latin typeface="Times New Roman"/>
                <a:ea typeface="Times New Roman"/>
                <a:cs typeface="Arial"/>
              </a:rPr>
              <a:t>Viral </a:t>
            </a:r>
            <a:r>
              <a:rPr lang="en-US" b="1" dirty="0" err="1" smtClean="0">
                <a:solidFill>
                  <a:srgbClr val="6C64AD"/>
                </a:solidFill>
                <a:effectLst/>
                <a:latin typeface="Times New Roman"/>
                <a:ea typeface="Times New Roman"/>
                <a:cs typeface="Arial"/>
              </a:rPr>
              <a:t>Adhesins</a:t>
            </a:r>
            <a:endParaRPr lang="en-US" sz="2400" dirty="0">
              <a:ea typeface="Calibri"/>
              <a:cs typeface="Arial"/>
            </a:endParaRP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One of the first steps in any viral infection is adhesion of the virus to specific receptors on the surface of cells. This process is mediated by </a:t>
            </a:r>
            <a:r>
              <a:rPr lang="en-US" dirty="0" err="1" smtClean="0">
                <a:solidFill>
                  <a:srgbClr val="373D3F"/>
                </a:solidFill>
                <a:effectLst/>
                <a:latin typeface="Times New Roman"/>
                <a:ea typeface="Times New Roman"/>
                <a:cs typeface="Arial"/>
              </a:rPr>
              <a:t>adhesins</a:t>
            </a:r>
            <a:r>
              <a:rPr lang="en-US" dirty="0" smtClean="0">
                <a:solidFill>
                  <a:srgbClr val="373D3F"/>
                </a:solidFill>
                <a:effectLst/>
                <a:latin typeface="Times New Roman"/>
                <a:ea typeface="Times New Roman"/>
                <a:cs typeface="Arial"/>
              </a:rPr>
              <a:t> that are part of the </a:t>
            </a:r>
            <a:r>
              <a:rPr lang="en-US" b="1" dirty="0" smtClean="0">
                <a:solidFill>
                  <a:srgbClr val="373D3F"/>
                </a:solidFill>
                <a:effectLst/>
                <a:latin typeface="Times New Roman"/>
                <a:ea typeface="Times New Roman"/>
                <a:cs typeface="Arial"/>
              </a:rPr>
              <a:t>viral capsid</a:t>
            </a:r>
            <a:r>
              <a:rPr lang="en-US" dirty="0" smtClean="0">
                <a:solidFill>
                  <a:srgbClr val="373D3F"/>
                </a:solidFill>
                <a:effectLst/>
                <a:latin typeface="Times New Roman"/>
                <a:ea typeface="Times New Roman"/>
                <a:cs typeface="Arial"/>
              </a:rPr>
              <a:t> or </a:t>
            </a:r>
            <a:r>
              <a:rPr lang="en-US" b="1" dirty="0" smtClean="0">
                <a:solidFill>
                  <a:srgbClr val="373D3F"/>
                </a:solidFill>
                <a:effectLst/>
                <a:latin typeface="Times New Roman"/>
                <a:ea typeface="Times New Roman"/>
                <a:cs typeface="Arial"/>
              </a:rPr>
              <a:t>membrane envelope</a:t>
            </a:r>
            <a:r>
              <a:rPr lang="en-US" dirty="0" smtClean="0">
                <a:solidFill>
                  <a:srgbClr val="373D3F"/>
                </a:solidFill>
                <a:effectLst/>
                <a:latin typeface="Times New Roman"/>
                <a:ea typeface="Times New Roman"/>
                <a:cs typeface="Arial"/>
              </a:rPr>
              <a:t>. The interaction of </a:t>
            </a:r>
            <a:r>
              <a:rPr lang="en-US" b="1" dirty="0" smtClean="0">
                <a:solidFill>
                  <a:srgbClr val="373D3F"/>
                </a:solidFill>
                <a:effectLst/>
                <a:latin typeface="Times New Roman"/>
                <a:ea typeface="Times New Roman"/>
                <a:cs typeface="Arial"/>
              </a:rPr>
              <a:t>viral </a:t>
            </a:r>
            <a:r>
              <a:rPr lang="en-US" b="1" dirty="0" err="1" smtClean="0">
                <a:solidFill>
                  <a:srgbClr val="373D3F"/>
                </a:solidFill>
                <a:effectLst/>
                <a:latin typeface="Times New Roman"/>
                <a:ea typeface="Times New Roman"/>
                <a:cs typeface="Arial"/>
              </a:rPr>
              <a:t>adhesins</a:t>
            </a:r>
            <a:r>
              <a:rPr lang="en-US" dirty="0" smtClean="0">
                <a:solidFill>
                  <a:srgbClr val="373D3F"/>
                </a:solidFill>
                <a:effectLst/>
                <a:latin typeface="Times New Roman"/>
                <a:ea typeface="Times New Roman"/>
                <a:cs typeface="Arial"/>
              </a:rPr>
              <a:t> with specific cell receptors defines the </a:t>
            </a:r>
            <a:r>
              <a:rPr lang="en-US" b="1" dirty="0" smtClean="0">
                <a:solidFill>
                  <a:srgbClr val="373D3F"/>
                </a:solidFill>
                <a:effectLst/>
                <a:latin typeface="Times New Roman"/>
                <a:ea typeface="Times New Roman"/>
                <a:cs typeface="Arial"/>
              </a:rPr>
              <a:t>tropism</a:t>
            </a:r>
            <a:r>
              <a:rPr lang="en-US" dirty="0" smtClean="0">
                <a:solidFill>
                  <a:srgbClr val="373D3F"/>
                </a:solidFill>
                <a:effectLst/>
                <a:latin typeface="Times New Roman"/>
                <a:ea typeface="Times New Roman"/>
                <a:cs typeface="Arial"/>
              </a:rPr>
              <a:t> (preferential targeting) of viruses for specific cells, tissues, and organs in the body. The spike protein </a:t>
            </a:r>
            <a:r>
              <a:rPr lang="en-US" b="1" dirty="0" smtClean="0">
                <a:solidFill>
                  <a:srgbClr val="373D3F"/>
                </a:solidFill>
                <a:effectLst/>
                <a:latin typeface="Times New Roman"/>
                <a:ea typeface="Times New Roman"/>
                <a:cs typeface="Arial"/>
              </a:rPr>
              <a:t>hemagglutinin </a:t>
            </a:r>
            <a:r>
              <a:rPr lang="en-US" dirty="0" smtClean="0">
                <a:solidFill>
                  <a:srgbClr val="373D3F"/>
                </a:solidFill>
                <a:effectLst/>
                <a:latin typeface="Times New Roman"/>
                <a:ea typeface="Times New Roman"/>
                <a:cs typeface="Arial"/>
              </a:rPr>
              <a:t>found on </a:t>
            </a:r>
            <a:r>
              <a:rPr lang="en-US" b="1" dirty="0" err="1" smtClean="0">
                <a:solidFill>
                  <a:srgbClr val="373D3F"/>
                </a:solidFill>
                <a:effectLst/>
                <a:latin typeface="Times New Roman"/>
                <a:ea typeface="Times New Roman"/>
                <a:cs typeface="Arial"/>
              </a:rPr>
              <a:t>Influenzavirus</a:t>
            </a:r>
            <a:r>
              <a:rPr lang="en-US" dirty="0" smtClean="0">
                <a:solidFill>
                  <a:srgbClr val="373D3F"/>
                </a:solidFill>
                <a:effectLst/>
                <a:latin typeface="Times New Roman"/>
                <a:ea typeface="Times New Roman"/>
                <a:cs typeface="Arial"/>
              </a:rPr>
              <a:t> is an example of a viral </a:t>
            </a:r>
            <a:r>
              <a:rPr lang="en-US" dirty="0" err="1" smtClean="0">
                <a:solidFill>
                  <a:srgbClr val="373D3F"/>
                </a:solidFill>
                <a:effectLst/>
                <a:latin typeface="Times New Roman"/>
                <a:ea typeface="Times New Roman"/>
                <a:cs typeface="Arial"/>
              </a:rPr>
              <a:t>adhesin</a:t>
            </a:r>
            <a:r>
              <a:rPr lang="en-US" dirty="0" smtClean="0">
                <a:solidFill>
                  <a:srgbClr val="373D3F"/>
                </a:solidFill>
                <a:effectLst/>
                <a:latin typeface="Times New Roman"/>
                <a:ea typeface="Times New Roman"/>
                <a:cs typeface="Arial"/>
              </a:rPr>
              <a:t>; it allows the virus to bind to the </a:t>
            </a:r>
            <a:r>
              <a:rPr lang="en-US" b="1" dirty="0" smtClean="0">
                <a:solidFill>
                  <a:srgbClr val="373D3F"/>
                </a:solidFill>
                <a:effectLst/>
                <a:latin typeface="Times New Roman"/>
                <a:ea typeface="Times New Roman"/>
                <a:cs typeface="Arial"/>
              </a:rPr>
              <a:t>sialic acid</a:t>
            </a:r>
            <a:r>
              <a:rPr lang="en-US" dirty="0" smtClean="0">
                <a:solidFill>
                  <a:srgbClr val="373D3F"/>
                </a:solidFill>
                <a:effectLst/>
                <a:latin typeface="Times New Roman"/>
                <a:ea typeface="Times New Roman"/>
                <a:cs typeface="Arial"/>
              </a:rPr>
              <a:t> on the membrane of host respiratory and intestinal cells. </a:t>
            </a:r>
            <a:endParaRPr lang="en-US" sz="2400" dirty="0">
              <a:ea typeface="Calibri"/>
              <a:cs typeface="Arial"/>
            </a:endParaRPr>
          </a:p>
          <a:p>
            <a:endParaRPr lang="en-US" dirty="0"/>
          </a:p>
        </p:txBody>
      </p:sp>
    </p:spTree>
    <p:extLst>
      <p:ext uri="{BB962C8B-B14F-4D97-AF65-F5344CB8AC3E}">
        <p14:creationId xmlns:p14="http://schemas.microsoft.com/office/powerpoint/2010/main" val="16129280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8572152"/>
              </p:ext>
            </p:extLst>
          </p:nvPr>
        </p:nvGraphicFramePr>
        <p:xfrm>
          <a:off x="457200" y="304800"/>
          <a:ext cx="8153400" cy="6248399"/>
        </p:xfrm>
        <a:graphic>
          <a:graphicData uri="http://schemas.openxmlformats.org/drawingml/2006/table">
            <a:tbl>
              <a:tblPr firstRow="1" firstCol="1" bandRow="1"/>
              <a:tblGrid>
                <a:gridCol w="2038350"/>
                <a:gridCol w="2038350"/>
                <a:gridCol w="2038350"/>
                <a:gridCol w="2038350"/>
              </a:tblGrid>
              <a:tr h="947311">
                <a:tc gridSpan="4">
                  <a:txBody>
                    <a:bodyPr/>
                    <a:lstStyle/>
                    <a:p>
                      <a:pPr marL="0" marR="0">
                        <a:lnSpc>
                          <a:spcPts val="1350"/>
                        </a:lnSpc>
                        <a:spcBef>
                          <a:spcPts val="0"/>
                        </a:spcBef>
                        <a:spcAft>
                          <a:spcPts val="0"/>
                        </a:spcAft>
                      </a:pPr>
                      <a:r>
                        <a:rPr lang="en-US" sz="1800" b="1" dirty="0">
                          <a:solidFill>
                            <a:srgbClr val="373D3F"/>
                          </a:solidFill>
                          <a:effectLst/>
                          <a:latin typeface="Arial"/>
                          <a:ea typeface="Times New Roman"/>
                          <a:cs typeface="Arial"/>
                        </a:rPr>
                        <a:t>Table 6. Some Viral </a:t>
                      </a:r>
                      <a:r>
                        <a:rPr lang="en-US" sz="1800" b="1" dirty="0" err="1">
                          <a:solidFill>
                            <a:srgbClr val="373D3F"/>
                          </a:solidFill>
                          <a:effectLst/>
                          <a:latin typeface="Arial"/>
                          <a:ea typeface="Times New Roman"/>
                          <a:cs typeface="Arial"/>
                        </a:rPr>
                        <a:t>Adhesins</a:t>
                      </a:r>
                      <a:r>
                        <a:rPr lang="en-US" sz="1800" b="1" dirty="0">
                          <a:solidFill>
                            <a:srgbClr val="373D3F"/>
                          </a:solidFill>
                          <a:effectLst/>
                          <a:latin typeface="Arial"/>
                          <a:ea typeface="Times New Roman"/>
                          <a:cs typeface="Arial"/>
                        </a:rPr>
                        <a:t> and Their Host Attachment Sites</a:t>
                      </a:r>
                      <a:endParaRPr lang="en-US" sz="1800" b="1" dirty="0">
                        <a:effectLst/>
                        <a:latin typeface="Calibri"/>
                        <a:ea typeface="Calibri"/>
                        <a:cs typeface="Arial"/>
                      </a:endParaRPr>
                    </a:p>
                  </a:txBody>
                  <a:tcPr marL="104282" marR="104282" marT="78212" marB="78212" anchor="ctr">
                    <a:lnL>
                      <a:noFill/>
                    </a:lnL>
                    <a:lnR>
                      <a:noFill/>
                    </a:lnR>
                    <a:lnT>
                      <a:noFill/>
                    </a:lnT>
                    <a:lnB w="3175" cap="flat" cmpd="sng" algn="ctr">
                      <a:solidFill>
                        <a:schemeClr val="tx1"/>
                      </a:solidFill>
                      <a:prstDash val="solid"/>
                      <a:round/>
                      <a:headEnd type="none" w="med" len="med"/>
                      <a:tailEnd type="none" w="med" len="med"/>
                    </a:lnB>
                    <a:solidFill>
                      <a:srgbClr val="F1F1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47311">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Pathogen</a:t>
                      </a:r>
                      <a:endParaRPr lang="en-US" sz="16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Disease</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600" b="1" dirty="0" err="1">
                          <a:solidFill>
                            <a:srgbClr val="373D3F"/>
                          </a:solidFill>
                          <a:effectLst/>
                          <a:latin typeface="Arial"/>
                          <a:ea typeface="Times New Roman"/>
                          <a:cs typeface="Arial"/>
                        </a:rPr>
                        <a:t>Adhesin</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Attachment Site</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1451259">
                <a:tc>
                  <a:txBody>
                    <a:bodyPr/>
                    <a:lstStyle/>
                    <a:p>
                      <a:pPr marL="0" marR="0">
                        <a:lnSpc>
                          <a:spcPts val="1350"/>
                        </a:lnSpc>
                        <a:spcBef>
                          <a:spcPts val="0"/>
                        </a:spcBef>
                        <a:spcAft>
                          <a:spcPts val="0"/>
                        </a:spcAft>
                      </a:pPr>
                      <a:r>
                        <a:rPr lang="en-US" sz="1600" b="1" dirty="0" err="1">
                          <a:solidFill>
                            <a:srgbClr val="373D3F"/>
                          </a:solidFill>
                          <a:effectLst/>
                          <a:latin typeface="Arial"/>
                          <a:ea typeface="Times New Roman"/>
                          <a:cs typeface="Arial"/>
                        </a:rPr>
                        <a:t>Influenzavirus</a:t>
                      </a:r>
                      <a:endParaRPr lang="en-US" sz="16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Influenza</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Hemagglutinin</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Sialic acid of respiratory and intestinal cells</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1451259">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Herpes simplex virus I or II</a:t>
                      </a:r>
                      <a:endParaRPr lang="en-US" sz="16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Oral herpes, genital herpes</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Glycoproteins </a:t>
                      </a:r>
                      <a:r>
                        <a:rPr lang="en-US" sz="1600" b="1" dirty="0" err="1">
                          <a:solidFill>
                            <a:srgbClr val="373D3F"/>
                          </a:solidFill>
                          <a:effectLst/>
                          <a:latin typeface="Arial"/>
                          <a:ea typeface="Times New Roman"/>
                          <a:cs typeface="Arial"/>
                        </a:rPr>
                        <a:t>gB</a:t>
                      </a:r>
                      <a:r>
                        <a:rPr lang="en-US" sz="1600" b="1" dirty="0">
                          <a:solidFill>
                            <a:srgbClr val="373D3F"/>
                          </a:solidFill>
                          <a:effectLst/>
                          <a:latin typeface="Arial"/>
                          <a:ea typeface="Times New Roman"/>
                          <a:cs typeface="Arial"/>
                        </a:rPr>
                        <a:t>, </a:t>
                      </a:r>
                      <a:r>
                        <a:rPr lang="en-US" sz="1600" b="1" dirty="0" err="1">
                          <a:solidFill>
                            <a:srgbClr val="373D3F"/>
                          </a:solidFill>
                          <a:effectLst/>
                          <a:latin typeface="Arial"/>
                          <a:ea typeface="Times New Roman"/>
                          <a:cs typeface="Arial"/>
                        </a:rPr>
                        <a:t>gC</a:t>
                      </a:r>
                      <a:r>
                        <a:rPr lang="en-US" sz="1600" b="1" dirty="0">
                          <a:solidFill>
                            <a:srgbClr val="373D3F"/>
                          </a:solidFill>
                          <a:effectLst/>
                          <a:latin typeface="Arial"/>
                          <a:ea typeface="Times New Roman"/>
                          <a:cs typeface="Arial"/>
                        </a:rPr>
                        <a:t>, </a:t>
                      </a:r>
                      <a:r>
                        <a:rPr lang="en-US" sz="1600" b="1" dirty="0" err="1">
                          <a:solidFill>
                            <a:srgbClr val="373D3F"/>
                          </a:solidFill>
                          <a:effectLst/>
                          <a:latin typeface="Arial"/>
                          <a:ea typeface="Times New Roman"/>
                          <a:cs typeface="Arial"/>
                        </a:rPr>
                        <a:t>gD</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err="1">
                          <a:solidFill>
                            <a:srgbClr val="373D3F"/>
                          </a:solidFill>
                          <a:effectLst/>
                          <a:latin typeface="Arial"/>
                          <a:ea typeface="Times New Roman"/>
                          <a:cs typeface="Arial"/>
                        </a:rPr>
                        <a:t>Heparan</a:t>
                      </a:r>
                      <a:r>
                        <a:rPr lang="en-US" sz="1600" b="1" dirty="0">
                          <a:solidFill>
                            <a:srgbClr val="373D3F"/>
                          </a:solidFill>
                          <a:effectLst/>
                          <a:latin typeface="Arial"/>
                          <a:ea typeface="Times New Roman"/>
                          <a:cs typeface="Arial"/>
                        </a:rPr>
                        <a:t> sulfate on mucosal surfaces of the mouth and genitals</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1451259">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Human immunodeficiency virus</a:t>
                      </a:r>
                      <a:endParaRPr lang="en-US" sz="16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HIV/AIDS</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Glycoprotein gp120</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CD4 and CCR5 or CXCR4 of immune system cells</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3223342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152400"/>
          </a:xfrm>
        </p:spPr>
        <p:txBody>
          <a:bodyPr>
            <a:normAutofit fontScale="90000"/>
          </a:bodyPr>
          <a:lstStyle/>
          <a:p>
            <a:endParaRPr lang="en-US" dirty="0"/>
          </a:p>
        </p:txBody>
      </p:sp>
      <p:sp>
        <p:nvSpPr>
          <p:cNvPr id="3" name="Content Placeholder 2"/>
          <p:cNvSpPr>
            <a:spLocks noGrp="1"/>
          </p:cNvSpPr>
          <p:nvPr>
            <p:ph idx="1"/>
          </p:nvPr>
        </p:nvSpPr>
        <p:spPr>
          <a:xfrm>
            <a:off x="457200" y="762000"/>
            <a:ext cx="8001000" cy="5486400"/>
          </a:xfrm>
        </p:spPr>
        <p:txBody>
          <a:bodyPr>
            <a:normAutofit lnSpcReduction="10000"/>
          </a:bodyPr>
          <a:lstStyle/>
          <a:p>
            <a:pPr marL="0" marR="0" fontAlgn="base">
              <a:lnSpc>
                <a:spcPts val="1800"/>
              </a:lnSpc>
              <a:spcBef>
                <a:spcPts val="1800"/>
              </a:spcBef>
              <a:spcAft>
                <a:spcPts val="1200"/>
              </a:spcAft>
            </a:pPr>
            <a:r>
              <a:rPr lang="en-US" sz="2800" b="1" dirty="0" smtClean="0">
                <a:solidFill>
                  <a:srgbClr val="6C64AD"/>
                </a:solidFill>
                <a:effectLst/>
                <a:latin typeface="Arial"/>
                <a:ea typeface="Times New Roman"/>
                <a:cs typeface="Arial"/>
              </a:rPr>
              <a:t>Antigenic Variation in Viruses</a:t>
            </a:r>
            <a:endParaRPr lang="en-US" sz="2400" dirty="0">
              <a:ea typeface="Calibri"/>
              <a:cs typeface="Arial"/>
            </a:endParaRPr>
          </a:p>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Antigenic variation also occurs in certain types of enveloped viruses, including influenza viruses, which exhibit two forms of antigenic variation: </a:t>
            </a:r>
            <a:r>
              <a:rPr lang="en-US" b="1" dirty="0" smtClean="0">
                <a:solidFill>
                  <a:srgbClr val="373D3F"/>
                </a:solidFill>
                <a:effectLst/>
                <a:latin typeface="Times New Roman"/>
                <a:ea typeface="Times New Roman"/>
                <a:cs typeface="Arial"/>
              </a:rPr>
              <a:t>antigenic drift</a:t>
            </a:r>
            <a:r>
              <a:rPr lang="en-US" dirty="0" smtClean="0">
                <a:solidFill>
                  <a:srgbClr val="373D3F"/>
                </a:solidFill>
                <a:effectLst/>
                <a:latin typeface="Times New Roman"/>
                <a:ea typeface="Times New Roman"/>
                <a:cs typeface="Arial"/>
              </a:rPr>
              <a:t> and </a:t>
            </a:r>
            <a:r>
              <a:rPr lang="en-US" b="1" dirty="0" smtClean="0">
                <a:solidFill>
                  <a:srgbClr val="373D3F"/>
                </a:solidFill>
                <a:effectLst/>
                <a:latin typeface="Times New Roman"/>
                <a:ea typeface="Times New Roman"/>
                <a:cs typeface="Arial"/>
              </a:rPr>
              <a:t>antigenic shift</a:t>
            </a:r>
            <a:r>
              <a:rPr lang="en-US" dirty="0" smtClean="0">
                <a:solidFill>
                  <a:srgbClr val="373D3F"/>
                </a:solidFill>
                <a:effectLst/>
                <a:latin typeface="Times New Roman"/>
                <a:ea typeface="Times New Roman"/>
                <a:cs typeface="Arial"/>
              </a:rPr>
              <a:t> (Figure 9). Antigenic drift is the result of point mutations causing slight changes in the spike proteins </a:t>
            </a:r>
            <a:r>
              <a:rPr lang="en-US" b="1" dirty="0" smtClean="0">
                <a:solidFill>
                  <a:srgbClr val="373D3F"/>
                </a:solidFill>
                <a:effectLst/>
                <a:latin typeface="Times New Roman"/>
                <a:ea typeface="Times New Roman"/>
                <a:cs typeface="Arial"/>
              </a:rPr>
              <a:t>hemagglutinin</a:t>
            </a:r>
            <a:r>
              <a:rPr lang="en-US" dirty="0" smtClean="0">
                <a:solidFill>
                  <a:srgbClr val="373D3F"/>
                </a:solidFill>
                <a:effectLst/>
                <a:latin typeface="Times New Roman"/>
                <a:ea typeface="Times New Roman"/>
                <a:cs typeface="Arial"/>
              </a:rPr>
              <a:t> (H) and </a:t>
            </a:r>
            <a:r>
              <a:rPr lang="en-US" b="1" dirty="0" smtClean="0">
                <a:solidFill>
                  <a:srgbClr val="373D3F"/>
                </a:solidFill>
                <a:effectLst/>
                <a:latin typeface="Times New Roman"/>
                <a:ea typeface="Times New Roman"/>
                <a:cs typeface="Arial"/>
              </a:rPr>
              <a:t>neuraminidase</a:t>
            </a:r>
            <a:r>
              <a:rPr lang="en-US" dirty="0" smtClean="0">
                <a:solidFill>
                  <a:srgbClr val="373D3F"/>
                </a:solidFill>
                <a:effectLst/>
                <a:latin typeface="Times New Roman"/>
                <a:ea typeface="Times New Roman"/>
                <a:cs typeface="Arial"/>
              </a:rPr>
              <a:t> (N). On the other hand, antigenic shift is a major change in spike proteins due to gene </a:t>
            </a:r>
            <a:r>
              <a:rPr lang="en-US" dirty="0" err="1" smtClean="0">
                <a:solidFill>
                  <a:srgbClr val="373D3F"/>
                </a:solidFill>
                <a:effectLst/>
                <a:latin typeface="Times New Roman"/>
                <a:ea typeface="Times New Roman"/>
                <a:cs typeface="Arial"/>
              </a:rPr>
              <a:t>reassortment</a:t>
            </a:r>
            <a:r>
              <a:rPr lang="en-US" dirty="0" smtClean="0">
                <a:solidFill>
                  <a:srgbClr val="373D3F"/>
                </a:solidFill>
                <a:effectLst/>
                <a:latin typeface="Times New Roman"/>
                <a:ea typeface="Times New Roman"/>
                <a:cs typeface="Arial"/>
              </a:rPr>
              <a:t>. This </a:t>
            </a:r>
            <a:r>
              <a:rPr lang="en-US" dirty="0" err="1" smtClean="0">
                <a:solidFill>
                  <a:srgbClr val="373D3F"/>
                </a:solidFill>
                <a:effectLst/>
                <a:latin typeface="Times New Roman"/>
                <a:ea typeface="Times New Roman"/>
                <a:cs typeface="Arial"/>
              </a:rPr>
              <a:t>reassortment</a:t>
            </a:r>
            <a:r>
              <a:rPr lang="en-US" dirty="0" smtClean="0">
                <a:solidFill>
                  <a:srgbClr val="373D3F"/>
                </a:solidFill>
                <a:effectLst/>
                <a:latin typeface="Times New Roman"/>
                <a:ea typeface="Times New Roman"/>
                <a:cs typeface="Arial"/>
              </a:rPr>
              <a:t> for antigenic shift occurs typically when two different influenza viruses infect the same host.</a:t>
            </a:r>
            <a:endParaRPr lang="en-US" sz="2400" dirty="0">
              <a:ea typeface="Calibri"/>
              <a:cs typeface="Arial"/>
            </a:endParaRPr>
          </a:p>
          <a:p>
            <a:endParaRPr lang="en-US" dirty="0"/>
          </a:p>
        </p:txBody>
      </p:sp>
    </p:spTree>
    <p:extLst>
      <p:ext uri="{BB962C8B-B14F-4D97-AF65-F5344CB8AC3E}">
        <p14:creationId xmlns:p14="http://schemas.microsoft.com/office/powerpoint/2010/main" val="2599244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043490" y="981945"/>
            <a:ext cx="7024744" cy="45719"/>
          </a:xfrm>
        </p:spPr>
        <p:txBody>
          <a:bodyPr>
            <a:normAutofit fontScale="90000"/>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6749789"/>
              </p:ext>
            </p:extLst>
          </p:nvPr>
        </p:nvGraphicFramePr>
        <p:xfrm>
          <a:off x="457200" y="457198"/>
          <a:ext cx="8153400" cy="5642567"/>
        </p:xfrm>
        <a:graphic>
          <a:graphicData uri="http://schemas.openxmlformats.org/drawingml/2006/table">
            <a:tbl>
              <a:tblPr firstRow="1" firstCol="1" bandRow="1"/>
              <a:tblGrid>
                <a:gridCol w="2038350"/>
                <a:gridCol w="2038350"/>
                <a:gridCol w="2038350"/>
                <a:gridCol w="2038350"/>
              </a:tblGrid>
              <a:tr h="806081">
                <a:tc gridSpan="4">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Table 1. Some Bacterial </a:t>
                      </a:r>
                      <a:r>
                        <a:rPr lang="en-US" sz="1600" b="1" dirty="0" err="1">
                          <a:solidFill>
                            <a:srgbClr val="373D3F"/>
                          </a:solidFill>
                          <a:effectLst/>
                          <a:latin typeface="Arial"/>
                          <a:ea typeface="Times New Roman"/>
                          <a:cs typeface="Arial"/>
                        </a:rPr>
                        <a:t>Adhesins</a:t>
                      </a:r>
                      <a:r>
                        <a:rPr lang="en-US" sz="1600" b="1" dirty="0">
                          <a:solidFill>
                            <a:srgbClr val="373D3F"/>
                          </a:solidFill>
                          <a:effectLst/>
                          <a:latin typeface="Arial"/>
                          <a:ea typeface="Times New Roman"/>
                          <a:cs typeface="Arial"/>
                        </a:rPr>
                        <a:t> and Their Host Attachment Sites</a:t>
                      </a:r>
                      <a:endParaRPr lang="en-US" sz="1600" b="1" dirty="0">
                        <a:effectLst/>
                        <a:latin typeface="Calibri"/>
                        <a:ea typeface="Calibri"/>
                        <a:cs typeface="Arial"/>
                      </a:endParaRPr>
                    </a:p>
                  </a:txBody>
                  <a:tcPr marL="104282" marR="104282" marT="78212" marB="78212" anchor="ctr">
                    <a:lnL>
                      <a:noFill/>
                    </a:lnL>
                    <a:lnR>
                      <a:noFill/>
                    </a:lnR>
                    <a:lnT>
                      <a:noFill/>
                    </a:lnT>
                    <a:lnB w="3175" cap="flat" cmpd="sng" algn="ctr">
                      <a:solidFill>
                        <a:schemeClr val="tx1"/>
                      </a:solidFill>
                      <a:prstDash val="solid"/>
                      <a:round/>
                      <a:headEnd type="none" w="med" len="med"/>
                      <a:tailEnd type="none" w="med" len="med"/>
                    </a:lnB>
                    <a:solidFill>
                      <a:srgbClr val="F1F1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06081">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Pathogen</a:t>
                      </a:r>
                      <a:endParaRPr lang="en-US" sz="16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Disease</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600" b="1" dirty="0" err="1">
                          <a:solidFill>
                            <a:srgbClr val="373D3F"/>
                          </a:solidFill>
                          <a:effectLst/>
                          <a:latin typeface="Arial"/>
                          <a:ea typeface="Times New Roman"/>
                          <a:cs typeface="Arial"/>
                        </a:rPr>
                        <a:t>Adhesin</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Attachment Site</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806081">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Streptococcus pyogenes</a:t>
                      </a:r>
                      <a:endParaRPr lang="en-US" sz="16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Strep throat</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Protein F</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Respiratory epithelial cells</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806081">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Streptococcus </a:t>
                      </a:r>
                      <a:r>
                        <a:rPr lang="en-US" sz="1600" b="1" i="1" dirty="0" err="1">
                          <a:solidFill>
                            <a:srgbClr val="373D3F"/>
                          </a:solidFill>
                          <a:effectLst/>
                          <a:latin typeface="Arial"/>
                          <a:ea typeface="Times New Roman"/>
                          <a:cs typeface="Arial"/>
                        </a:rPr>
                        <a:t>mutans</a:t>
                      </a:r>
                      <a:endParaRPr lang="en-US" sz="16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Dental caries</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err="1">
                          <a:solidFill>
                            <a:srgbClr val="373D3F"/>
                          </a:solidFill>
                          <a:effectLst/>
                          <a:latin typeface="Arial"/>
                          <a:ea typeface="Times New Roman"/>
                          <a:cs typeface="Arial"/>
                        </a:rPr>
                        <a:t>Adhesin</a:t>
                      </a:r>
                      <a:r>
                        <a:rPr lang="en-US" sz="1600" b="1" dirty="0">
                          <a:solidFill>
                            <a:srgbClr val="373D3F"/>
                          </a:solidFill>
                          <a:effectLst/>
                          <a:latin typeface="Arial"/>
                          <a:ea typeface="Times New Roman"/>
                          <a:cs typeface="Arial"/>
                        </a:rPr>
                        <a:t> P1</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Teeth</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806081">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Neisseria gonorrhoeae</a:t>
                      </a:r>
                      <a:endParaRPr lang="en-US" sz="16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Gonorrhea</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Type IV pili</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Urethral epithelial cells</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806081">
                <a:tc>
                  <a:txBody>
                    <a:bodyPr/>
                    <a:lstStyle/>
                    <a:p>
                      <a:pPr marL="0" marR="0">
                        <a:lnSpc>
                          <a:spcPts val="1350"/>
                        </a:lnSpc>
                        <a:spcBef>
                          <a:spcPts val="0"/>
                        </a:spcBef>
                        <a:spcAft>
                          <a:spcPts val="0"/>
                        </a:spcAft>
                      </a:pPr>
                      <a:r>
                        <a:rPr lang="en-US" sz="1600" b="1" dirty="0" err="1">
                          <a:solidFill>
                            <a:srgbClr val="373D3F"/>
                          </a:solidFill>
                          <a:effectLst/>
                          <a:latin typeface="Arial"/>
                          <a:ea typeface="Times New Roman"/>
                          <a:cs typeface="Arial"/>
                        </a:rPr>
                        <a:t>Enterotoxigenic</a:t>
                      </a:r>
                      <a:r>
                        <a:rPr lang="en-US" sz="1600" b="1" dirty="0">
                          <a:solidFill>
                            <a:srgbClr val="373D3F"/>
                          </a:solidFill>
                          <a:effectLst/>
                          <a:latin typeface="Arial"/>
                          <a:ea typeface="Times New Roman"/>
                          <a:cs typeface="Arial"/>
                        </a:rPr>
                        <a:t> </a:t>
                      </a:r>
                      <a:r>
                        <a:rPr lang="en-US" sz="1600" b="1" i="1" dirty="0">
                          <a:solidFill>
                            <a:srgbClr val="373D3F"/>
                          </a:solidFill>
                          <a:effectLst/>
                          <a:latin typeface="Arial"/>
                          <a:ea typeface="Times New Roman"/>
                          <a:cs typeface="Arial"/>
                        </a:rPr>
                        <a:t>E. coli</a:t>
                      </a:r>
                      <a:r>
                        <a:rPr lang="en-US" sz="1600" b="1" dirty="0">
                          <a:solidFill>
                            <a:srgbClr val="373D3F"/>
                          </a:solidFill>
                          <a:effectLst/>
                          <a:latin typeface="Arial"/>
                          <a:ea typeface="Times New Roman"/>
                          <a:cs typeface="Arial"/>
                        </a:rPr>
                        <a:t> (ETEC)</a:t>
                      </a:r>
                      <a:endParaRPr lang="en-US" sz="16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Traveler’s diarrhea</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Type 1 fimbriae</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Intestinal epithelial cells</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806081">
                <a:tc>
                  <a:txBody>
                    <a:bodyPr/>
                    <a:lstStyle/>
                    <a:p>
                      <a:pPr marL="0" marR="0">
                        <a:lnSpc>
                          <a:spcPts val="1350"/>
                        </a:lnSpc>
                        <a:spcBef>
                          <a:spcPts val="0"/>
                        </a:spcBef>
                        <a:spcAft>
                          <a:spcPts val="0"/>
                        </a:spcAft>
                      </a:pPr>
                      <a:r>
                        <a:rPr lang="en-US" sz="1600" b="1" i="1" dirty="0">
                          <a:solidFill>
                            <a:srgbClr val="373D3F"/>
                          </a:solidFill>
                          <a:effectLst/>
                          <a:latin typeface="Arial"/>
                          <a:ea typeface="Times New Roman"/>
                          <a:cs typeface="Arial"/>
                        </a:rPr>
                        <a:t>Vibrio </a:t>
                      </a:r>
                      <a:r>
                        <a:rPr lang="en-US" sz="1600" b="1" i="1" dirty="0" err="1">
                          <a:solidFill>
                            <a:srgbClr val="373D3F"/>
                          </a:solidFill>
                          <a:effectLst/>
                          <a:latin typeface="Arial"/>
                          <a:ea typeface="Times New Roman"/>
                          <a:cs typeface="Arial"/>
                        </a:rPr>
                        <a:t>cholerae</a:t>
                      </a:r>
                      <a:endParaRPr lang="en-US" sz="16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Cholera</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N-</a:t>
                      </a:r>
                      <a:r>
                        <a:rPr lang="en-US" sz="1600" b="1" dirty="0" err="1">
                          <a:solidFill>
                            <a:srgbClr val="373D3F"/>
                          </a:solidFill>
                          <a:effectLst/>
                          <a:latin typeface="Arial"/>
                          <a:ea typeface="Times New Roman"/>
                          <a:cs typeface="Arial"/>
                        </a:rPr>
                        <a:t>methylphenylalanine</a:t>
                      </a:r>
                      <a:r>
                        <a:rPr lang="en-US" sz="1600" b="1" dirty="0">
                          <a:solidFill>
                            <a:srgbClr val="373D3F"/>
                          </a:solidFill>
                          <a:effectLst/>
                          <a:latin typeface="Arial"/>
                          <a:ea typeface="Times New Roman"/>
                          <a:cs typeface="Arial"/>
                        </a:rPr>
                        <a:t> pili</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600" b="1" dirty="0">
                          <a:solidFill>
                            <a:srgbClr val="373D3F"/>
                          </a:solidFill>
                          <a:effectLst/>
                          <a:latin typeface="Arial"/>
                          <a:ea typeface="Times New Roman"/>
                          <a:cs typeface="Arial"/>
                        </a:rPr>
                        <a:t>Intestinal epithelial cells</a:t>
                      </a:r>
                      <a:endParaRPr lang="en-US" sz="16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896062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52400"/>
          </a:xfrm>
        </p:spPr>
        <p:txBody>
          <a:bodyPr>
            <a:normAutofit fontScale="90000"/>
          </a:bodyPr>
          <a:lstStyle/>
          <a:p>
            <a:endParaRPr lang="en-US" dirty="0"/>
          </a:p>
        </p:txBody>
      </p:sp>
      <p:sp>
        <p:nvSpPr>
          <p:cNvPr id="3" name="Content Placeholder 2"/>
          <p:cNvSpPr>
            <a:spLocks noGrp="1"/>
          </p:cNvSpPr>
          <p:nvPr>
            <p:ph idx="1"/>
          </p:nvPr>
        </p:nvSpPr>
        <p:spPr>
          <a:xfrm>
            <a:off x="685800" y="685800"/>
            <a:ext cx="7772400" cy="5562600"/>
          </a:xfrm>
        </p:spPr>
        <p:txBody>
          <a:bodyPr>
            <a:normAutofit fontScale="92500"/>
          </a:bodyPr>
          <a:lstStyle/>
          <a:p>
            <a:pPr marL="0" marR="0" algn="just" fontAlgn="base">
              <a:lnSpc>
                <a:spcPct val="150000"/>
              </a:lnSpc>
              <a:spcBef>
                <a:spcPts val="0"/>
              </a:spcBef>
              <a:spcAft>
                <a:spcPts val="1000"/>
              </a:spcAft>
            </a:pPr>
            <a:r>
              <a:rPr lang="en-US" dirty="0" smtClean="0">
                <a:solidFill>
                  <a:srgbClr val="373D3F"/>
                </a:solidFill>
                <a:effectLst/>
                <a:latin typeface="Times New Roman"/>
                <a:ea typeface="Times New Roman"/>
                <a:cs typeface="Arial"/>
              </a:rPr>
              <a:t>The rate of antigenic variation in influenza viruses is very high, making it difficult for the immune system to recognize the many different strains of Influenza virus. Although the body may develop immunity to one strain through natural exposure or vaccination, antigenic variation results in the continual emergence of new strains that the immune system will not recognize. This is the main reason that vaccines against </a:t>
            </a:r>
            <a:r>
              <a:rPr lang="en-US" dirty="0" err="1" smtClean="0">
                <a:solidFill>
                  <a:srgbClr val="373D3F"/>
                </a:solidFill>
                <a:effectLst/>
                <a:latin typeface="Times New Roman"/>
                <a:ea typeface="Times New Roman"/>
                <a:cs typeface="Arial"/>
              </a:rPr>
              <a:t>Influenzavirus</a:t>
            </a:r>
            <a:r>
              <a:rPr lang="en-US" dirty="0" smtClean="0">
                <a:solidFill>
                  <a:srgbClr val="373D3F"/>
                </a:solidFill>
                <a:effectLst/>
                <a:latin typeface="Times New Roman"/>
                <a:ea typeface="Times New Roman"/>
                <a:cs typeface="Arial"/>
              </a:rPr>
              <a:t> must be given annually. Each year’s </a:t>
            </a:r>
            <a:r>
              <a:rPr lang="en-US" b="1" dirty="0" smtClean="0">
                <a:solidFill>
                  <a:srgbClr val="373D3F"/>
                </a:solidFill>
                <a:effectLst/>
                <a:latin typeface="Times New Roman"/>
                <a:ea typeface="Times New Roman"/>
                <a:cs typeface="Arial"/>
              </a:rPr>
              <a:t>influenza vaccine</a:t>
            </a:r>
            <a:r>
              <a:rPr lang="en-US" dirty="0" smtClean="0">
                <a:solidFill>
                  <a:srgbClr val="373D3F"/>
                </a:solidFill>
                <a:effectLst/>
                <a:latin typeface="Times New Roman"/>
                <a:ea typeface="Times New Roman"/>
                <a:cs typeface="Arial"/>
              </a:rPr>
              <a:t> provides protection against the most prevalent strains for that year, but new or different strains may be more prevalent the following year.</a:t>
            </a:r>
            <a:endParaRPr lang="en-US" sz="2400" dirty="0">
              <a:ea typeface="Calibri"/>
              <a:cs typeface="Arial"/>
            </a:endParaRPr>
          </a:p>
          <a:p>
            <a:endParaRPr lang="en-US" dirty="0"/>
          </a:p>
        </p:txBody>
      </p:sp>
    </p:spTree>
    <p:extLst>
      <p:ext uri="{BB962C8B-B14F-4D97-AF65-F5344CB8AC3E}">
        <p14:creationId xmlns:p14="http://schemas.microsoft.com/office/powerpoint/2010/main" val="2343060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 antigenic drift results from genetic mutations. Virus A is shown with different shaped pieces on the outside labeled neuraminidase and hemagglutinin. The mutated hemagglutinin has a different shape. B) Antigenic shift results from genetic reassortment. Virus A has green hemagglutinin and orange neuraminidase on the outside. Virus B has purple neuraminidase and blue hemagglutinin. These both enter the same host cell. Virus C is then produced which has the neuraminidase from virus A and the hemagglutinin from virus B."/>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4876800"/>
          </a:xfrm>
          <a:prstGeom prst="rect">
            <a:avLst/>
          </a:prstGeom>
          <a:noFill/>
          <a:ln>
            <a:noFill/>
          </a:ln>
        </p:spPr>
      </p:pic>
      <p:sp>
        <p:nvSpPr>
          <p:cNvPr id="5" name="Rectangle 4"/>
          <p:cNvSpPr/>
          <p:nvPr/>
        </p:nvSpPr>
        <p:spPr>
          <a:xfrm>
            <a:off x="457200" y="5486400"/>
            <a:ext cx="8382000" cy="1169551"/>
          </a:xfrm>
          <a:prstGeom prst="rect">
            <a:avLst/>
          </a:prstGeom>
        </p:spPr>
        <p:txBody>
          <a:bodyPr wrap="square">
            <a:spAutoFit/>
          </a:bodyPr>
          <a:lstStyle/>
          <a:p>
            <a:pPr algn="just" fontAlgn="base">
              <a:lnSpc>
                <a:spcPts val="1440"/>
              </a:lnSpc>
              <a:spcAft>
                <a:spcPts val="1000"/>
              </a:spcAft>
            </a:pPr>
            <a:r>
              <a:rPr lang="en-US" dirty="0" smtClean="0">
                <a:solidFill>
                  <a:srgbClr val="373D3F"/>
                </a:solidFill>
                <a:effectLst/>
                <a:latin typeface="Arial"/>
                <a:ea typeface="Times New Roman"/>
                <a:cs typeface="Arial"/>
              </a:rPr>
              <a:t>Figure 9. Antigenic drift and antigenic shift in influenza viruses. (a) In antigenic drift, mutations in the genes for the surface proteins neuraminidase and/or hemagglutinin result in small antigenic changes over time. (b) In antigenic shift, simultaneous infection of a cell with two different influenza viruses results in mixing of the genes. The resultant virus possesses a mixture of the proteins of the original viruses. Influenza pandemics can often be traced to antigenic shifts.</a:t>
            </a:r>
            <a:endParaRPr lang="en-US" sz="2400" dirty="0">
              <a:ea typeface="Calibri"/>
              <a:cs typeface="Arial"/>
            </a:endParaRPr>
          </a:p>
        </p:txBody>
      </p:sp>
    </p:spTree>
    <p:extLst>
      <p:ext uri="{BB962C8B-B14F-4D97-AF65-F5344CB8AC3E}">
        <p14:creationId xmlns:p14="http://schemas.microsoft.com/office/powerpoint/2010/main" val="3289753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762000"/>
          </a:xfrm>
        </p:spPr>
        <p:txBody>
          <a:bodyPr>
            <a:normAutofit/>
          </a:bodyPr>
          <a:lstStyle/>
          <a:p>
            <a:r>
              <a:rPr lang="en-US" sz="2400" b="1" dirty="0" smtClean="0">
                <a:solidFill>
                  <a:schemeClr val="tx1"/>
                </a:solidFill>
              </a:rPr>
              <a:t>KEY CONCEPTS AND SUMMARY</a:t>
            </a:r>
            <a:endParaRPr lang="en-US" sz="2400" b="1" dirty="0">
              <a:solidFill>
                <a:schemeClr val="tx1"/>
              </a:solidFill>
            </a:endParaRPr>
          </a:p>
        </p:txBody>
      </p:sp>
      <p:sp>
        <p:nvSpPr>
          <p:cNvPr id="3" name="Content Placeholder 2"/>
          <p:cNvSpPr>
            <a:spLocks noGrp="1"/>
          </p:cNvSpPr>
          <p:nvPr>
            <p:ph idx="1"/>
          </p:nvPr>
        </p:nvSpPr>
        <p:spPr>
          <a:xfrm>
            <a:off x="1043492" y="1524000"/>
            <a:ext cx="6777317" cy="4572000"/>
          </a:xfrm>
        </p:spPr>
        <p:txBody>
          <a:bodyPr>
            <a:normAutofit fontScale="70000" lnSpcReduction="20000"/>
          </a:bodyPr>
          <a:lstStyle/>
          <a:p>
            <a:pPr lvl="0" algn="just" fontAlgn="base">
              <a:lnSpc>
                <a:spcPct val="115000"/>
              </a:lnSpc>
              <a:spcBef>
                <a:spcPts val="0"/>
              </a:spcBef>
              <a:buSzPts val="1000"/>
              <a:buFont typeface="Symbol"/>
              <a:buChar char=""/>
              <a:tabLst>
                <a:tab pos="457200" algn="l"/>
              </a:tabLst>
            </a:pPr>
            <a:r>
              <a:rPr lang="en-US" b="1" dirty="0" smtClean="0">
                <a:solidFill>
                  <a:srgbClr val="373D3F"/>
                </a:solidFill>
                <a:effectLst/>
                <a:latin typeface="Times New Roman"/>
                <a:ea typeface="Times New Roman"/>
                <a:cs typeface="Arial"/>
              </a:rPr>
              <a:t>Virulence factors</a:t>
            </a:r>
            <a:r>
              <a:rPr lang="en-US" dirty="0" smtClean="0">
                <a:solidFill>
                  <a:srgbClr val="373D3F"/>
                </a:solidFill>
                <a:effectLst/>
                <a:latin typeface="Times New Roman"/>
                <a:ea typeface="Times New Roman"/>
                <a:cs typeface="Arial"/>
              </a:rPr>
              <a:t> contribute to a pathogen’s ability to cause disease.</a:t>
            </a:r>
            <a:endParaRPr lang="en-US" sz="2400" dirty="0">
              <a:ea typeface="Calibri"/>
              <a:cs typeface="Arial"/>
            </a:endParaRPr>
          </a:p>
          <a:p>
            <a:pPr lvl="0" algn="just" fontAlgn="base">
              <a:lnSpc>
                <a:spcPct val="115000"/>
              </a:lnSpc>
              <a:spcBef>
                <a:spcPts val="0"/>
              </a:spcBef>
              <a:buSzPts val="1000"/>
              <a:buFont typeface="Symbol"/>
              <a:buChar char=""/>
              <a:tabLst>
                <a:tab pos="457200" algn="l"/>
              </a:tabLst>
            </a:pPr>
            <a:r>
              <a:rPr lang="en-US" b="1" dirty="0" err="1" smtClean="0">
                <a:solidFill>
                  <a:srgbClr val="373D3F"/>
                </a:solidFill>
                <a:effectLst/>
                <a:latin typeface="Times New Roman"/>
                <a:ea typeface="Times New Roman"/>
                <a:cs typeface="Arial"/>
              </a:rPr>
              <a:t>Exoenzymes</a:t>
            </a:r>
            <a:r>
              <a:rPr lang="en-US" dirty="0" smtClean="0">
                <a:solidFill>
                  <a:srgbClr val="373D3F"/>
                </a:solidFill>
                <a:effectLst/>
                <a:latin typeface="Times New Roman"/>
                <a:ea typeface="Times New Roman"/>
                <a:cs typeface="Arial"/>
              </a:rPr>
              <a:t> and </a:t>
            </a:r>
            <a:r>
              <a:rPr lang="en-US" b="1" dirty="0" smtClean="0">
                <a:solidFill>
                  <a:srgbClr val="373D3F"/>
                </a:solidFill>
                <a:effectLst/>
                <a:latin typeface="Times New Roman"/>
                <a:ea typeface="Times New Roman"/>
                <a:cs typeface="Arial"/>
              </a:rPr>
              <a:t>toxins</a:t>
            </a:r>
            <a:r>
              <a:rPr lang="en-US" dirty="0" smtClean="0">
                <a:solidFill>
                  <a:srgbClr val="373D3F"/>
                </a:solidFill>
                <a:effectLst/>
                <a:latin typeface="Times New Roman"/>
                <a:ea typeface="Times New Roman"/>
                <a:cs typeface="Arial"/>
              </a:rPr>
              <a:t> allow pathogens to invade host tissue and cause tissue damage. </a:t>
            </a:r>
            <a:r>
              <a:rPr lang="en-US" dirty="0" err="1" smtClean="0">
                <a:solidFill>
                  <a:srgbClr val="373D3F"/>
                </a:solidFill>
                <a:effectLst/>
                <a:latin typeface="Times New Roman"/>
                <a:ea typeface="Times New Roman"/>
                <a:cs typeface="Arial"/>
              </a:rPr>
              <a:t>Exoenzymes</a:t>
            </a:r>
            <a:r>
              <a:rPr lang="en-US" dirty="0" smtClean="0">
                <a:solidFill>
                  <a:srgbClr val="373D3F"/>
                </a:solidFill>
                <a:effectLst/>
                <a:latin typeface="Times New Roman"/>
                <a:ea typeface="Times New Roman"/>
                <a:cs typeface="Arial"/>
              </a:rPr>
              <a:t> are classified according to the macromolecule they target and exotoxins are classified based on their mechanism of action.</a:t>
            </a:r>
            <a:endParaRPr lang="en-US" sz="2400" dirty="0">
              <a:ea typeface="Calibri"/>
              <a:cs typeface="Arial"/>
            </a:endParaRPr>
          </a:p>
          <a:p>
            <a:pPr lvl="0" algn="just" fontAlgn="base">
              <a:lnSpc>
                <a:spcPct val="115000"/>
              </a:lnSpc>
              <a:spcBef>
                <a:spcPts val="0"/>
              </a:spcBef>
              <a:buSzPts val="1000"/>
              <a:buFont typeface="Symbol"/>
              <a:buChar char=""/>
              <a:tabLst>
                <a:tab pos="457200" algn="l"/>
              </a:tabLst>
            </a:pPr>
            <a:r>
              <a:rPr lang="en-US" dirty="0" smtClean="0">
                <a:solidFill>
                  <a:srgbClr val="373D3F"/>
                </a:solidFill>
                <a:effectLst/>
                <a:latin typeface="Times New Roman"/>
                <a:ea typeface="Times New Roman"/>
                <a:cs typeface="Arial"/>
              </a:rPr>
              <a:t>Bacterial toxins include </a:t>
            </a:r>
            <a:r>
              <a:rPr lang="en-US" b="1" dirty="0" smtClean="0">
                <a:solidFill>
                  <a:srgbClr val="373D3F"/>
                </a:solidFill>
                <a:effectLst/>
                <a:latin typeface="Times New Roman"/>
                <a:ea typeface="Times New Roman"/>
                <a:cs typeface="Arial"/>
              </a:rPr>
              <a:t>endotoxin</a:t>
            </a:r>
            <a:r>
              <a:rPr lang="en-US" dirty="0" smtClean="0">
                <a:solidFill>
                  <a:srgbClr val="373D3F"/>
                </a:solidFill>
                <a:effectLst/>
                <a:latin typeface="Times New Roman"/>
                <a:ea typeface="Times New Roman"/>
                <a:cs typeface="Arial"/>
              </a:rPr>
              <a:t> and </a:t>
            </a:r>
            <a:r>
              <a:rPr lang="en-US" b="1" dirty="0" smtClean="0">
                <a:solidFill>
                  <a:srgbClr val="373D3F"/>
                </a:solidFill>
                <a:effectLst/>
                <a:latin typeface="Times New Roman"/>
                <a:ea typeface="Times New Roman"/>
                <a:cs typeface="Arial"/>
              </a:rPr>
              <a:t>exotoxins</a:t>
            </a:r>
            <a:r>
              <a:rPr lang="en-US" dirty="0" smtClean="0">
                <a:solidFill>
                  <a:srgbClr val="373D3F"/>
                </a:solidFill>
                <a:effectLst/>
                <a:latin typeface="Times New Roman"/>
                <a:ea typeface="Times New Roman"/>
                <a:cs typeface="Arial"/>
              </a:rPr>
              <a:t>. Endotoxin is the lipid A component of the LPS of the gram-negative cell envelope. Exotoxins are proteins secreted mainly by gram-positive bacteria, but also are secreted by gram-negative bacteria.</a:t>
            </a:r>
            <a:endParaRPr lang="en-US" sz="2400" dirty="0">
              <a:ea typeface="Calibri"/>
              <a:cs typeface="Arial"/>
            </a:endParaRPr>
          </a:p>
          <a:p>
            <a:pPr lvl="0" algn="just" fontAlgn="base">
              <a:lnSpc>
                <a:spcPct val="115000"/>
              </a:lnSpc>
              <a:spcBef>
                <a:spcPts val="0"/>
              </a:spcBef>
              <a:buSzPts val="1000"/>
              <a:buFont typeface="Symbol"/>
              <a:buChar char=""/>
              <a:tabLst>
                <a:tab pos="457200" algn="l"/>
              </a:tabLst>
            </a:pPr>
            <a:r>
              <a:rPr lang="en-US" dirty="0" smtClean="0">
                <a:solidFill>
                  <a:srgbClr val="373D3F"/>
                </a:solidFill>
                <a:effectLst/>
                <a:latin typeface="Times New Roman"/>
                <a:ea typeface="Times New Roman"/>
                <a:cs typeface="Arial"/>
              </a:rPr>
              <a:t>Bacterial pathogens may evade the host immune response by producing </a:t>
            </a:r>
            <a:r>
              <a:rPr lang="en-US" b="1" dirty="0" smtClean="0">
                <a:solidFill>
                  <a:srgbClr val="373D3F"/>
                </a:solidFill>
                <a:effectLst/>
                <a:latin typeface="Times New Roman"/>
                <a:ea typeface="Times New Roman"/>
                <a:cs typeface="Arial"/>
              </a:rPr>
              <a:t>capsules</a:t>
            </a:r>
            <a:r>
              <a:rPr lang="en-US" dirty="0" smtClean="0">
                <a:solidFill>
                  <a:srgbClr val="373D3F"/>
                </a:solidFill>
                <a:effectLst/>
                <a:latin typeface="Times New Roman"/>
                <a:ea typeface="Times New Roman"/>
                <a:cs typeface="Arial"/>
              </a:rPr>
              <a:t> to avoid phagocytosis, surviving the intracellular environment of phagocytes, degrading antibodies, or through </a:t>
            </a:r>
            <a:r>
              <a:rPr lang="en-US" b="1" dirty="0" smtClean="0">
                <a:solidFill>
                  <a:srgbClr val="373D3F"/>
                </a:solidFill>
                <a:effectLst/>
                <a:latin typeface="Times New Roman"/>
                <a:ea typeface="Times New Roman"/>
                <a:cs typeface="Arial"/>
              </a:rPr>
              <a:t>antigenic variation</a:t>
            </a:r>
            <a:r>
              <a:rPr lang="en-US" dirty="0" smtClean="0">
                <a:solidFill>
                  <a:srgbClr val="373D3F"/>
                </a:solidFill>
                <a:effectLst/>
                <a:latin typeface="Times New Roman"/>
                <a:ea typeface="Times New Roman"/>
                <a:cs typeface="Arial"/>
              </a:rPr>
              <a:t>.</a:t>
            </a:r>
            <a:endParaRPr lang="en-US" sz="2400" dirty="0">
              <a:ea typeface="Calibri"/>
              <a:cs typeface="Arial"/>
            </a:endParaRPr>
          </a:p>
          <a:p>
            <a:pPr lvl="0" algn="just" fontAlgn="base">
              <a:lnSpc>
                <a:spcPct val="115000"/>
              </a:lnSpc>
              <a:spcBef>
                <a:spcPts val="600"/>
              </a:spcBef>
              <a:spcAft>
                <a:spcPts val="600"/>
              </a:spcAft>
              <a:buSzPts val="1000"/>
              <a:buFont typeface="Symbol"/>
              <a:buChar char=""/>
              <a:tabLst>
                <a:tab pos="457200" algn="l"/>
              </a:tabLst>
            </a:pPr>
            <a:r>
              <a:rPr lang="en-US" dirty="0" smtClean="0">
                <a:solidFill>
                  <a:srgbClr val="373D3F"/>
                </a:solidFill>
                <a:effectLst/>
                <a:latin typeface="Times New Roman"/>
                <a:ea typeface="Times New Roman"/>
                <a:cs typeface="Arial"/>
              </a:rPr>
              <a:t>Viral pathogens use </a:t>
            </a:r>
            <a:r>
              <a:rPr lang="en-US" dirty="0" err="1" smtClean="0">
                <a:solidFill>
                  <a:srgbClr val="373D3F"/>
                </a:solidFill>
                <a:effectLst/>
                <a:latin typeface="Times New Roman"/>
                <a:ea typeface="Times New Roman"/>
                <a:cs typeface="Arial"/>
              </a:rPr>
              <a:t>adhesins</a:t>
            </a:r>
            <a:r>
              <a:rPr lang="en-US" dirty="0" smtClean="0">
                <a:solidFill>
                  <a:srgbClr val="373D3F"/>
                </a:solidFill>
                <a:effectLst/>
                <a:latin typeface="Times New Roman"/>
                <a:ea typeface="Times New Roman"/>
                <a:cs typeface="Arial"/>
              </a:rPr>
              <a:t> for initiating infections and antigenic variation to avoid immune defenses.</a:t>
            </a:r>
            <a:endParaRPr lang="en-US" sz="2400" dirty="0">
              <a:ea typeface="Calibri"/>
              <a:cs typeface="Arial"/>
            </a:endParaRPr>
          </a:p>
          <a:p>
            <a:pPr lvl="0" algn="just" fontAlgn="base">
              <a:lnSpc>
                <a:spcPct val="115000"/>
              </a:lnSpc>
              <a:spcBef>
                <a:spcPts val="0"/>
              </a:spcBef>
              <a:spcAft>
                <a:spcPts val="1000"/>
              </a:spcAft>
              <a:buSzPts val="1000"/>
              <a:buFont typeface="Symbol"/>
              <a:buChar char=""/>
              <a:tabLst>
                <a:tab pos="457200" algn="l"/>
              </a:tabLst>
            </a:pPr>
            <a:r>
              <a:rPr lang="en-US" dirty="0" smtClean="0">
                <a:solidFill>
                  <a:srgbClr val="373D3F"/>
                </a:solidFill>
                <a:effectLst/>
                <a:latin typeface="Times New Roman"/>
                <a:ea typeface="Times New Roman"/>
                <a:cs typeface="Arial"/>
              </a:rPr>
              <a:t>Influenza viruses use both </a:t>
            </a:r>
            <a:r>
              <a:rPr lang="en-US" b="1" dirty="0" smtClean="0">
                <a:solidFill>
                  <a:srgbClr val="373D3F"/>
                </a:solidFill>
                <a:effectLst/>
                <a:latin typeface="Times New Roman"/>
                <a:ea typeface="Times New Roman"/>
                <a:cs typeface="Arial"/>
              </a:rPr>
              <a:t>antigenic drift</a:t>
            </a:r>
            <a:r>
              <a:rPr lang="en-US" dirty="0" smtClean="0">
                <a:solidFill>
                  <a:srgbClr val="373D3F"/>
                </a:solidFill>
                <a:effectLst/>
                <a:latin typeface="Times New Roman"/>
                <a:ea typeface="Times New Roman"/>
                <a:cs typeface="Arial"/>
              </a:rPr>
              <a:t> and </a:t>
            </a:r>
            <a:r>
              <a:rPr lang="en-US" b="1" dirty="0" smtClean="0">
                <a:solidFill>
                  <a:srgbClr val="373D3F"/>
                </a:solidFill>
                <a:effectLst/>
                <a:latin typeface="Times New Roman"/>
                <a:ea typeface="Times New Roman"/>
                <a:cs typeface="Arial"/>
              </a:rPr>
              <a:t>antigenic shift</a:t>
            </a:r>
            <a:r>
              <a:rPr lang="en-US" dirty="0" smtClean="0">
                <a:solidFill>
                  <a:srgbClr val="373D3F"/>
                </a:solidFill>
                <a:effectLst/>
                <a:latin typeface="Times New Roman"/>
                <a:ea typeface="Times New Roman"/>
                <a:cs typeface="Arial"/>
              </a:rPr>
              <a:t> to avoid being recognized by the immune system.</a:t>
            </a:r>
            <a:endParaRPr lang="en-US" sz="2400" dirty="0">
              <a:ea typeface="Calibri"/>
              <a:cs typeface="Arial"/>
            </a:endParaRPr>
          </a:p>
          <a:p>
            <a:endParaRPr lang="en-US" dirty="0"/>
          </a:p>
        </p:txBody>
      </p:sp>
    </p:spTree>
    <p:extLst>
      <p:ext uri="{BB962C8B-B14F-4D97-AF65-F5344CB8AC3E}">
        <p14:creationId xmlns:p14="http://schemas.microsoft.com/office/powerpoint/2010/main" val="389704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362200"/>
            <a:ext cx="8229600" cy="3763963"/>
          </a:xfrm>
        </p:spPr>
        <p:txBody>
          <a:bodyPr>
            <a:normAutofit/>
          </a:bodyPr>
          <a:lstStyle/>
          <a:p>
            <a:pPr algn="ctr"/>
            <a:r>
              <a:rPr lang="en-US" sz="9600" dirty="0" smtClean="0"/>
              <a:t>Thank You</a:t>
            </a:r>
            <a:endParaRPr lang="en-US" sz="9600" dirty="0"/>
          </a:p>
        </p:txBody>
      </p:sp>
    </p:spTree>
    <p:extLst>
      <p:ext uri="{BB962C8B-B14F-4D97-AF65-F5344CB8AC3E}">
        <p14:creationId xmlns:p14="http://schemas.microsoft.com/office/powerpoint/2010/main" val="4175038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533400"/>
          </a:xfrm>
        </p:spPr>
        <p:txBody>
          <a:bodyPr>
            <a:normAutofit fontScale="90000"/>
          </a:bodyPr>
          <a:lstStyle/>
          <a:p>
            <a:pPr algn="ctr"/>
            <a:r>
              <a:rPr lang="en-US" sz="2000" b="1" dirty="0" smtClean="0">
                <a:solidFill>
                  <a:srgbClr val="0070C0"/>
                </a:solidFill>
              </a:rPr>
              <a:t>2-Bacterial </a:t>
            </a:r>
            <a:r>
              <a:rPr lang="en-US" sz="2000" b="1" dirty="0" err="1" smtClean="0">
                <a:solidFill>
                  <a:srgbClr val="0070C0"/>
                </a:solidFill>
              </a:rPr>
              <a:t>Exoenzymes</a:t>
            </a:r>
            <a:r>
              <a:rPr lang="en-US" sz="2000" b="1" dirty="0" smtClean="0">
                <a:solidFill>
                  <a:srgbClr val="0070C0"/>
                </a:solidFill>
              </a:rPr>
              <a:t> and Toxins as Virulence Factors</a:t>
            </a:r>
            <a:endParaRPr lang="en-US" sz="2000" b="1" dirty="0">
              <a:solidFill>
                <a:srgbClr val="0070C0"/>
              </a:solidFill>
            </a:endParaRPr>
          </a:p>
        </p:txBody>
      </p:sp>
      <p:sp>
        <p:nvSpPr>
          <p:cNvPr id="3" name="Content Placeholder 2"/>
          <p:cNvSpPr>
            <a:spLocks noGrp="1"/>
          </p:cNvSpPr>
          <p:nvPr>
            <p:ph idx="1"/>
          </p:nvPr>
        </p:nvSpPr>
        <p:spPr>
          <a:xfrm>
            <a:off x="1043492" y="1676400"/>
            <a:ext cx="6777317" cy="4156229"/>
          </a:xfrm>
        </p:spPr>
        <p:txBody>
          <a:bodyPr>
            <a:noAutofit/>
          </a:bodyPr>
          <a:lstStyle/>
          <a:p>
            <a:pPr algn="just"/>
            <a:r>
              <a:rPr lang="en-US" sz="1600" b="1" dirty="0" smtClean="0">
                <a:latin typeface="Times New Roman" panose="02020603050405020304" pitchFamily="18" charset="0"/>
                <a:cs typeface="Times New Roman" panose="02020603050405020304" pitchFamily="18" charset="0"/>
              </a:rPr>
              <a:t>After exposure and adhesion, the next step in pathogenesis is invasion, which can involve enzymes and toxins. </a:t>
            </a:r>
          </a:p>
          <a:p>
            <a:pPr algn="just"/>
            <a:r>
              <a:rPr lang="en-US" sz="1600" b="1" dirty="0" smtClean="0">
                <a:latin typeface="Times New Roman" panose="02020603050405020304" pitchFamily="18" charset="0"/>
                <a:cs typeface="Times New Roman" panose="02020603050405020304" pitchFamily="18" charset="0"/>
              </a:rPr>
              <a:t>Many pathogens achieve invasion by entering the bloodstream, an effective means of dissemination because blood vessels pass close to every cell in the body. </a:t>
            </a:r>
          </a:p>
          <a:p>
            <a:pPr algn="just"/>
            <a:r>
              <a:rPr lang="en-US" sz="1600" b="1" dirty="0" smtClean="0">
                <a:latin typeface="Times New Roman" panose="02020603050405020304" pitchFamily="18" charset="0"/>
                <a:cs typeface="Times New Roman" panose="02020603050405020304" pitchFamily="18" charset="0"/>
              </a:rPr>
              <a:t>The downside of this mechanism of dispersal is that the blood also includes numerous elements of the immune system. </a:t>
            </a:r>
          </a:p>
          <a:p>
            <a:pPr algn="just"/>
            <a:r>
              <a:rPr lang="en-US" sz="1600" b="1" dirty="0" smtClean="0">
                <a:latin typeface="Times New Roman" panose="02020603050405020304" pitchFamily="18" charset="0"/>
                <a:cs typeface="Times New Roman" panose="02020603050405020304" pitchFamily="18" charset="0"/>
              </a:rPr>
              <a:t>Various terms ending in –</a:t>
            </a:r>
            <a:r>
              <a:rPr lang="en-US" sz="1600" b="1" dirty="0" err="1" smtClean="0">
                <a:latin typeface="Times New Roman" panose="02020603050405020304" pitchFamily="18" charset="0"/>
                <a:cs typeface="Times New Roman" panose="02020603050405020304" pitchFamily="18" charset="0"/>
              </a:rPr>
              <a:t>emia</a:t>
            </a:r>
            <a:r>
              <a:rPr lang="en-US" sz="1600" b="1" dirty="0" smtClean="0">
                <a:latin typeface="Times New Roman" panose="02020603050405020304" pitchFamily="18" charset="0"/>
                <a:cs typeface="Times New Roman" panose="02020603050405020304" pitchFamily="18" charset="0"/>
              </a:rPr>
              <a:t> are used to describe the presence of pathogens in the bloodstream. </a:t>
            </a:r>
          </a:p>
          <a:p>
            <a:pPr algn="just"/>
            <a:r>
              <a:rPr lang="en-US" sz="1600" b="1" dirty="0" smtClean="0">
                <a:latin typeface="Times New Roman" panose="02020603050405020304" pitchFamily="18" charset="0"/>
                <a:cs typeface="Times New Roman" panose="02020603050405020304" pitchFamily="18" charset="0"/>
              </a:rPr>
              <a:t>The presence of bacteria in blood is called bacteremia.</a:t>
            </a:r>
          </a:p>
          <a:p>
            <a:pPr algn="just"/>
            <a:r>
              <a:rPr lang="en-US" sz="1600" b="1" dirty="0" smtClean="0">
                <a:latin typeface="Times New Roman" panose="02020603050405020304" pitchFamily="18" charset="0"/>
                <a:cs typeface="Times New Roman" panose="02020603050405020304" pitchFamily="18" charset="0"/>
              </a:rPr>
              <a:t>Bacteremia involving </a:t>
            </a:r>
            <a:r>
              <a:rPr lang="en-US" sz="1600" b="1" dirty="0" err="1" smtClean="0">
                <a:latin typeface="Times New Roman" panose="02020603050405020304" pitchFamily="18" charset="0"/>
                <a:cs typeface="Times New Roman" panose="02020603050405020304" pitchFamily="18" charset="0"/>
              </a:rPr>
              <a:t>pyogens</a:t>
            </a:r>
            <a:r>
              <a:rPr lang="en-US" sz="1600" b="1" dirty="0" smtClean="0">
                <a:latin typeface="Times New Roman" panose="02020603050405020304" pitchFamily="18" charset="0"/>
                <a:cs typeface="Times New Roman" panose="02020603050405020304" pitchFamily="18" charset="0"/>
              </a:rPr>
              <a:t> (pus-forming bacteria) is called </a:t>
            </a:r>
            <a:r>
              <a:rPr lang="en-US" sz="1600" b="1" dirty="0" err="1" smtClean="0">
                <a:latin typeface="Times New Roman" panose="02020603050405020304" pitchFamily="18" charset="0"/>
                <a:cs typeface="Times New Roman" panose="02020603050405020304" pitchFamily="18" charset="0"/>
              </a:rPr>
              <a:t>pyemia</a:t>
            </a:r>
            <a:r>
              <a:rPr lang="en-US" sz="1600" b="1" dirty="0" smtClean="0">
                <a:latin typeface="Times New Roman" panose="02020603050405020304" pitchFamily="18" charset="0"/>
                <a:cs typeface="Times New Roman" panose="02020603050405020304" pitchFamily="18" charset="0"/>
              </a:rPr>
              <a:t>. </a:t>
            </a:r>
          </a:p>
          <a:p>
            <a:pPr algn="just"/>
            <a:r>
              <a:rPr lang="en-US" sz="1600" b="1" dirty="0" smtClean="0">
                <a:latin typeface="Times New Roman" panose="02020603050405020304" pitchFamily="18" charset="0"/>
                <a:cs typeface="Times New Roman" panose="02020603050405020304" pitchFamily="18" charset="0"/>
              </a:rPr>
              <a:t>When viruses are found in the blood, it is called viremia. The term toxemia describes the condition when toxins are found in the blood. </a:t>
            </a:r>
          </a:p>
          <a:p>
            <a:pPr algn="just"/>
            <a:r>
              <a:rPr lang="en-US" sz="1600" b="1" dirty="0" smtClean="0">
                <a:latin typeface="Times New Roman" panose="02020603050405020304" pitchFamily="18" charset="0"/>
                <a:cs typeface="Times New Roman" panose="02020603050405020304" pitchFamily="18" charset="0"/>
              </a:rPr>
              <a:t>If bacteria are both present and multiplying in the blood, this condition is called septicemia.</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73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343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4038600"/>
            <a:ext cx="7543799" cy="1200329"/>
          </a:xfrm>
          <a:prstGeom prst="rect">
            <a:avLst/>
          </a:prstGeom>
        </p:spPr>
        <p:txBody>
          <a:bodyPr wrap="square">
            <a:spAutoFit/>
          </a:bodyPr>
          <a:lstStyle/>
          <a:p>
            <a:pPr algn="just"/>
            <a:r>
              <a:rPr lang="en-US" dirty="0" smtClean="0"/>
              <a:t>This patient has edema in the tissue of the right hand. Such swelling can occur when bacteria cause the release of pro-inflammatory molecules from immune cells and these molecules cause an increased permeability of blood vessels, allowing fluid to escape the bloodstream and enter tissue.</a:t>
            </a:r>
            <a:endParaRPr lang="en-US" dirty="0"/>
          </a:p>
        </p:txBody>
      </p:sp>
    </p:spTree>
    <p:extLst>
      <p:ext uri="{BB962C8B-B14F-4D97-AF65-F5344CB8AC3E}">
        <p14:creationId xmlns:p14="http://schemas.microsoft.com/office/powerpoint/2010/main" val="3790679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76200"/>
          </a:xfrm>
        </p:spPr>
        <p:txBody>
          <a:bodyPr>
            <a:normAutofit fontScale="90000"/>
          </a:bodyPr>
          <a:lstStyle/>
          <a:p>
            <a:endParaRPr lang="en-US" dirty="0"/>
          </a:p>
        </p:txBody>
      </p:sp>
      <p:sp>
        <p:nvSpPr>
          <p:cNvPr id="3" name="Content Placeholder 2"/>
          <p:cNvSpPr>
            <a:spLocks noGrp="1"/>
          </p:cNvSpPr>
          <p:nvPr>
            <p:ph idx="1"/>
          </p:nvPr>
        </p:nvSpPr>
        <p:spPr>
          <a:xfrm>
            <a:off x="381000" y="762000"/>
            <a:ext cx="8229600" cy="5562600"/>
          </a:xfrm>
        </p:spPr>
        <p:txBody>
          <a:bodyPr>
            <a:normAutofit fontScale="85000" lnSpcReduction="10000"/>
          </a:bodyPr>
          <a:lstStyle/>
          <a:p>
            <a:pPr algn="just"/>
            <a:r>
              <a:rPr lang="en-US" b="1" dirty="0" smtClean="0"/>
              <a:t>Patients with septicemia are described as septic, which can lead to shock, </a:t>
            </a:r>
          </a:p>
          <a:p>
            <a:pPr algn="just"/>
            <a:r>
              <a:rPr lang="en-US" b="1" dirty="0" smtClean="0"/>
              <a:t>Some bacteria can cause shock through the release of toxins (virulence factors that can cause tissue damage) and lead to low blood pressure. </a:t>
            </a:r>
          </a:p>
          <a:p>
            <a:pPr algn="just"/>
            <a:r>
              <a:rPr lang="en-US" b="1" dirty="0" smtClean="0"/>
              <a:t>Gram-negative bacteria are engulfed by immune system phagocytes, which then release tumor necrosis factor, a molecule involved in inflammation and fever.</a:t>
            </a:r>
          </a:p>
          <a:p>
            <a:pPr algn="just"/>
            <a:r>
              <a:rPr lang="en-US" b="1" dirty="0" smtClean="0"/>
              <a:t> Tumor necrosis factor binds to blood capillaries to increase their permeability, allowing fluids to pass out of blood vessels and into tissues, causing swelling, or edema. </a:t>
            </a:r>
          </a:p>
          <a:p>
            <a:pPr algn="just"/>
            <a:r>
              <a:rPr lang="en-US" b="1" dirty="0" smtClean="0"/>
              <a:t>With high concentrations of tumor necrosis factor, the inflammatory reaction is severe and enough fluid is lost from the circulatory system that blood pressure decreases to dangerously low levels.</a:t>
            </a:r>
          </a:p>
          <a:p>
            <a:pPr algn="just"/>
            <a:r>
              <a:rPr lang="en-US" b="1" dirty="0" smtClean="0"/>
              <a:t>This can have dire consequences because the heart, lungs, and kidneys rely on normal blood pressure for proper function; thus, multi-organ failure, shock, and death can occur.</a:t>
            </a:r>
            <a:endParaRPr lang="en-US" b="1" dirty="0"/>
          </a:p>
        </p:txBody>
      </p:sp>
    </p:spTree>
    <p:extLst>
      <p:ext uri="{BB962C8B-B14F-4D97-AF65-F5344CB8AC3E}">
        <p14:creationId xmlns:p14="http://schemas.microsoft.com/office/powerpoint/2010/main" val="139201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838200"/>
          </a:xfrm>
        </p:spPr>
        <p:txBody>
          <a:bodyPr>
            <a:normAutofit/>
          </a:bodyPr>
          <a:lstStyle/>
          <a:p>
            <a:r>
              <a:rPr lang="en-US" b="1" dirty="0" err="1" smtClean="0">
                <a:solidFill>
                  <a:srgbClr val="0070C0"/>
                </a:solidFill>
              </a:rPr>
              <a:t>Exoenzymes</a:t>
            </a:r>
            <a:endParaRPr lang="en-US" b="1" dirty="0">
              <a:solidFill>
                <a:srgbClr val="0070C0"/>
              </a:solidFill>
            </a:endParaRPr>
          </a:p>
        </p:txBody>
      </p:sp>
      <p:sp>
        <p:nvSpPr>
          <p:cNvPr id="3" name="Content Placeholder 2"/>
          <p:cNvSpPr>
            <a:spLocks noGrp="1"/>
          </p:cNvSpPr>
          <p:nvPr>
            <p:ph idx="1"/>
          </p:nvPr>
        </p:nvSpPr>
        <p:spPr>
          <a:xfrm>
            <a:off x="1043492" y="1295400"/>
            <a:ext cx="6777317" cy="4537229"/>
          </a:xfrm>
        </p:spPr>
        <p:txBody>
          <a:bodyPr>
            <a:noAutofit/>
          </a:bodyPr>
          <a:lstStyle/>
          <a:p>
            <a:pPr algn="just"/>
            <a:r>
              <a:rPr lang="en-US" sz="1800" b="1" dirty="0" smtClean="0">
                <a:latin typeface="Times New Roman" panose="02020603050405020304" pitchFamily="18" charset="0"/>
                <a:cs typeface="Times New Roman" panose="02020603050405020304" pitchFamily="18" charset="0"/>
              </a:rPr>
              <a:t>Some pathogens produce extracellular enzymes, or </a:t>
            </a:r>
            <a:r>
              <a:rPr lang="en-US" sz="1800" b="1" dirty="0" err="1" smtClean="0">
                <a:latin typeface="Times New Roman" panose="02020603050405020304" pitchFamily="18" charset="0"/>
                <a:cs typeface="Times New Roman" panose="02020603050405020304" pitchFamily="18" charset="0"/>
              </a:rPr>
              <a:t>exoenzymes</a:t>
            </a:r>
            <a:r>
              <a:rPr lang="en-US" sz="1800" b="1" dirty="0" smtClean="0">
                <a:latin typeface="Times New Roman" panose="02020603050405020304" pitchFamily="18" charset="0"/>
                <a:cs typeface="Times New Roman" panose="02020603050405020304" pitchFamily="18" charset="0"/>
              </a:rPr>
              <a:t>, that enable them to invade host cells and deeper tissues. </a:t>
            </a:r>
          </a:p>
          <a:p>
            <a:pPr algn="just"/>
            <a:r>
              <a:rPr lang="en-US" sz="1800" b="1" dirty="0" err="1" smtClean="0">
                <a:latin typeface="Times New Roman" panose="02020603050405020304" pitchFamily="18" charset="0"/>
                <a:cs typeface="Times New Roman" panose="02020603050405020304" pitchFamily="18" charset="0"/>
              </a:rPr>
              <a:t>Exoenzymes</a:t>
            </a:r>
            <a:r>
              <a:rPr lang="en-US" sz="1800" b="1" dirty="0" smtClean="0">
                <a:latin typeface="Times New Roman" panose="02020603050405020304" pitchFamily="18" charset="0"/>
                <a:cs typeface="Times New Roman" panose="02020603050405020304" pitchFamily="18" charset="0"/>
              </a:rPr>
              <a:t> have a wide variety of targets. Some general classes of </a:t>
            </a:r>
            <a:r>
              <a:rPr lang="en-US" sz="1800" b="1" dirty="0" err="1" smtClean="0">
                <a:latin typeface="Times New Roman" panose="02020603050405020304" pitchFamily="18" charset="0"/>
                <a:cs typeface="Times New Roman" panose="02020603050405020304" pitchFamily="18" charset="0"/>
              </a:rPr>
              <a:t>exoenzymes</a:t>
            </a:r>
            <a:r>
              <a:rPr lang="en-US" sz="1800" b="1" dirty="0" smtClean="0">
                <a:latin typeface="Times New Roman" panose="02020603050405020304" pitchFamily="18" charset="0"/>
                <a:cs typeface="Times New Roman" panose="02020603050405020304" pitchFamily="18" charset="0"/>
              </a:rPr>
              <a:t> and associated pathogens are listed in Table 2. </a:t>
            </a:r>
          </a:p>
          <a:p>
            <a:pPr algn="just"/>
            <a:r>
              <a:rPr lang="en-US" sz="1800" b="1" dirty="0" smtClean="0">
                <a:latin typeface="Times New Roman" panose="02020603050405020304" pitchFamily="18" charset="0"/>
                <a:cs typeface="Times New Roman" panose="02020603050405020304" pitchFamily="18" charset="0"/>
              </a:rPr>
              <a:t>Each of these </a:t>
            </a:r>
            <a:r>
              <a:rPr lang="en-US" sz="1800" b="1" dirty="0" err="1" smtClean="0">
                <a:latin typeface="Times New Roman" panose="02020603050405020304" pitchFamily="18" charset="0"/>
                <a:cs typeface="Times New Roman" panose="02020603050405020304" pitchFamily="18" charset="0"/>
              </a:rPr>
              <a:t>exoenzymes</a:t>
            </a:r>
            <a:r>
              <a:rPr lang="en-US" sz="1800" b="1" dirty="0" smtClean="0">
                <a:latin typeface="Times New Roman" panose="02020603050405020304" pitchFamily="18" charset="0"/>
                <a:cs typeface="Times New Roman" panose="02020603050405020304" pitchFamily="18" charset="0"/>
              </a:rPr>
              <a:t> functions in the context of a particular tissue structure to facilitate invasion or support its own growth and defend against the immune system.</a:t>
            </a:r>
          </a:p>
          <a:p>
            <a:pPr algn="just"/>
            <a:r>
              <a:rPr lang="en-US" sz="1800" b="1" dirty="0" smtClean="0">
                <a:latin typeface="Times New Roman" panose="02020603050405020304" pitchFamily="18" charset="0"/>
                <a:cs typeface="Times New Roman" panose="02020603050405020304" pitchFamily="18" charset="0"/>
              </a:rPr>
              <a:t> For example, hyaluronidase S, an enzyme produced by pathogens like Staphylococcus aureus, Streptococcus pyogenes, and Clostridium perfringens, degrades the glycoside </a:t>
            </a:r>
            <a:r>
              <a:rPr lang="en-US" sz="1800" b="1" dirty="0" err="1" smtClean="0">
                <a:latin typeface="Times New Roman" panose="02020603050405020304" pitchFamily="18" charset="0"/>
                <a:cs typeface="Times New Roman" panose="02020603050405020304" pitchFamily="18" charset="0"/>
              </a:rPr>
              <a:t>hylauronan</a:t>
            </a:r>
            <a:r>
              <a:rPr lang="en-US" sz="1800" b="1" dirty="0" smtClean="0">
                <a:latin typeface="Times New Roman" panose="02020603050405020304" pitchFamily="18" charset="0"/>
                <a:cs typeface="Times New Roman" panose="02020603050405020304" pitchFamily="18" charset="0"/>
              </a:rPr>
              <a:t> (hyaluronic acid), which acts as an intercellular cement between adjacent cells in connective tissue (Figure 2). </a:t>
            </a:r>
          </a:p>
          <a:p>
            <a:pPr algn="just"/>
            <a:r>
              <a:rPr lang="en-US" sz="1800" b="1" dirty="0" smtClean="0">
                <a:latin typeface="Times New Roman" panose="02020603050405020304" pitchFamily="18" charset="0"/>
                <a:cs typeface="Times New Roman" panose="02020603050405020304" pitchFamily="18" charset="0"/>
              </a:rPr>
              <a:t>This allows the pathogen to pass through the tissue layers at the portal of entry and disseminate elsewhere in the body (Figure 2).</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72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2258530"/>
              </p:ext>
            </p:extLst>
          </p:nvPr>
        </p:nvGraphicFramePr>
        <p:xfrm>
          <a:off x="457200" y="533401"/>
          <a:ext cx="8001000" cy="5867398"/>
        </p:xfrm>
        <a:graphic>
          <a:graphicData uri="http://schemas.openxmlformats.org/drawingml/2006/table">
            <a:tbl>
              <a:tblPr firstRow="1" firstCol="1" bandRow="1"/>
              <a:tblGrid>
                <a:gridCol w="1651000"/>
                <a:gridCol w="1651000"/>
                <a:gridCol w="4699000"/>
              </a:tblGrid>
              <a:tr h="638324">
                <a:tc gridSpan="3">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Table 2. Some Classes of </a:t>
                      </a:r>
                      <a:r>
                        <a:rPr lang="en-US" sz="1400" b="1" dirty="0" err="1">
                          <a:solidFill>
                            <a:srgbClr val="373D3F"/>
                          </a:solidFill>
                          <a:effectLst/>
                          <a:latin typeface="Arial"/>
                          <a:ea typeface="Times New Roman"/>
                          <a:cs typeface="Arial"/>
                        </a:rPr>
                        <a:t>Exoenzymes</a:t>
                      </a:r>
                      <a:r>
                        <a:rPr lang="en-US" sz="1400" b="1" dirty="0">
                          <a:solidFill>
                            <a:srgbClr val="373D3F"/>
                          </a:solidFill>
                          <a:effectLst/>
                          <a:latin typeface="Arial"/>
                          <a:ea typeface="Times New Roman"/>
                          <a:cs typeface="Arial"/>
                        </a:rPr>
                        <a:t> and Their Targets</a:t>
                      </a:r>
                      <a:endParaRPr lang="en-US" sz="1400" b="1" dirty="0">
                        <a:effectLst/>
                        <a:latin typeface="Calibri"/>
                        <a:ea typeface="Calibri"/>
                        <a:cs typeface="Arial"/>
                      </a:endParaRPr>
                    </a:p>
                  </a:txBody>
                  <a:tcPr marL="104282" marR="104282" marT="78212" marB="78212" anchor="ctr">
                    <a:lnL>
                      <a:noFill/>
                    </a:lnL>
                    <a:lnR>
                      <a:noFill/>
                    </a:lnR>
                    <a:lnT>
                      <a:noFill/>
                    </a:lnT>
                    <a:lnB w="3175" cap="flat" cmpd="sng" algn="ctr">
                      <a:solidFill>
                        <a:schemeClr val="tx1"/>
                      </a:solidFill>
                      <a:prstDash val="solid"/>
                      <a:round/>
                      <a:headEnd type="none" w="med" len="med"/>
                      <a:tailEnd type="none" w="med" len="med"/>
                    </a:lnB>
                    <a:solidFill>
                      <a:srgbClr val="F1F1F1"/>
                    </a:solidFill>
                  </a:tcPr>
                </a:tc>
                <a:tc hMerge="1">
                  <a:txBody>
                    <a:bodyPr/>
                    <a:lstStyle/>
                    <a:p>
                      <a:endParaRPr lang="en-US"/>
                    </a:p>
                  </a:txBody>
                  <a:tcPr/>
                </a:tc>
                <a:tc hMerge="1">
                  <a:txBody>
                    <a:bodyPr/>
                    <a:lstStyle/>
                    <a:p>
                      <a:endParaRPr lang="en-US"/>
                    </a:p>
                  </a:txBody>
                  <a:tcPr/>
                </a:tc>
              </a:tr>
              <a:tr h="638324">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Class</a:t>
                      </a:r>
                      <a:endParaRPr lang="en-US" sz="14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Example</a:t>
                      </a:r>
                      <a:endParaRPr lang="en-US" sz="14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1F1F1"/>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Function</a:t>
                      </a:r>
                      <a:endParaRPr lang="en-US" sz="14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977900">
                <a:tc>
                  <a:txBody>
                    <a:bodyPr/>
                    <a:lstStyle/>
                    <a:p>
                      <a:pPr marL="0" marR="0">
                        <a:lnSpc>
                          <a:spcPts val="1350"/>
                        </a:lnSpc>
                        <a:spcBef>
                          <a:spcPts val="0"/>
                        </a:spcBef>
                        <a:spcAft>
                          <a:spcPts val="0"/>
                        </a:spcAft>
                      </a:pPr>
                      <a:r>
                        <a:rPr lang="en-US" sz="1400" b="1" dirty="0" err="1">
                          <a:solidFill>
                            <a:srgbClr val="373D3F"/>
                          </a:solidFill>
                          <a:effectLst/>
                          <a:latin typeface="Arial"/>
                          <a:ea typeface="Times New Roman"/>
                          <a:cs typeface="Arial"/>
                        </a:rPr>
                        <a:t>Glycohydrolases</a:t>
                      </a:r>
                      <a:endParaRPr lang="en-US" sz="14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Hyaluronidase S in </a:t>
                      </a:r>
                      <a:r>
                        <a:rPr lang="en-US" sz="1400" b="1" i="1" dirty="0">
                          <a:solidFill>
                            <a:srgbClr val="373D3F"/>
                          </a:solidFill>
                          <a:effectLst/>
                          <a:latin typeface="Arial"/>
                          <a:ea typeface="Times New Roman"/>
                          <a:cs typeface="Arial"/>
                        </a:rPr>
                        <a:t>Staphylococcus aureus</a:t>
                      </a:r>
                      <a:endParaRPr lang="en-US" sz="14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Degrades hyaluronic acid that cements cells together to promote spreading through tissues</a:t>
                      </a:r>
                      <a:endParaRPr lang="en-US" sz="14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1317475">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Nucleases</a:t>
                      </a:r>
                      <a:endParaRPr lang="en-US" sz="14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b="1" dirty="0" err="1">
                          <a:solidFill>
                            <a:srgbClr val="373D3F"/>
                          </a:solidFill>
                          <a:effectLst/>
                          <a:latin typeface="Arial"/>
                          <a:ea typeface="Times New Roman"/>
                          <a:cs typeface="Arial"/>
                        </a:rPr>
                        <a:t>DNAse</a:t>
                      </a:r>
                      <a:r>
                        <a:rPr lang="en-US" sz="1400" b="1" dirty="0">
                          <a:solidFill>
                            <a:srgbClr val="373D3F"/>
                          </a:solidFill>
                          <a:effectLst/>
                          <a:latin typeface="Arial"/>
                          <a:ea typeface="Times New Roman"/>
                          <a:cs typeface="Arial"/>
                        </a:rPr>
                        <a:t> produced by </a:t>
                      </a:r>
                      <a:r>
                        <a:rPr lang="en-US" sz="1400" b="1" i="1" dirty="0">
                          <a:solidFill>
                            <a:srgbClr val="373D3F"/>
                          </a:solidFill>
                          <a:effectLst/>
                          <a:latin typeface="Arial"/>
                          <a:ea typeface="Times New Roman"/>
                          <a:cs typeface="Arial"/>
                        </a:rPr>
                        <a:t>S. aureus</a:t>
                      </a:r>
                      <a:endParaRPr lang="en-US" sz="14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Degrades DNA released by dying cells (bacteria and host cells) that can trap the bacteria, thus promoting spread</a:t>
                      </a:r>
                      <a:endParaRPr lang="en-US" sz="14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1317475">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Phospholipases</a:t>
                      </a:r>
                      <a:endParaRPr lang="en-US" sz="14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Phospholipase C of </a:t>
                      </a:r>
                      <a:r>
                        <a:rPr lang="en-US" sz="1400" b="1" i="1" dirty="0">
                          <a:solidFill>
                            <a:srgbClr val="373D3F"/>
                          </a:solidFill>
                          <a:effectLst/>
                          <a:latin typeface="Arial"/>
                          <a:ea typeface="Times New Roman"/>
                          <a:cs typeface="Arial"/>
                        </a:rPr>
                        <a:t>Bacillus anthracis</a:t>
                      </a:r>
                      <a:endParaRPr lang="en-US" sz="14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Degrades phospholipid bilayer of host cells, causing cellular lysis, and degrade membrane of phagosomes to enable escape into the cytoplasm</a:t>
                      </a:r>
                      <a:endParaRPr lang="en-US" sz="14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r>
              <a:tr h="977900">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Proteases</a:t>
                      </a:r>
                      <a:endParaRPr lang="en-US" sz="1400" b="1" dirty="0">
                        <a:effectLst/>
                        <a:latin typeface="Calibri"/>
                        <a:ea typeface="Calibri"/>
                        <a:cs typeface="Arial"/>
                      </a:endParaRPr>
                    </a:p>
                  </a:txBody>
                  <a:tcPr marL="104282" marR="104282" marT="78212" marB="78212"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Collagenase in </a:t>
                      </a:r>
                      <a:r>
                        <a:rPr lang="en-US" sz="1400" b="1" i="1" dirty="0">
                          <a:solidFill>
                            <a:srgbClr val="373D3F"/>
                          </a:solidFill>
                          <a:effectLst/>
                          <a:latin typeface="Arial"/>
                          <a:ea typeface="Times New Roman"/>
                          <a:cs typeface="Arial"/>
                        </a:rPr>
                        <a:t>Clostridium perfringens</a:t>
                      </a:r>
                      <a:endParaRPr lang="en-US" sz="14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solidFill>
                      <a:srgbClr val="FFFFFF"/>
                    </a:solidFill>
                  </a:tcPr>
                </a:tc>
                <a:tc>
                  <a:txBody>
                    <a:bodyPr/>
                    <a:lstStyle/>
                    <a:p>
                      <a:pPr marL="0" marR="0">
                        <a:lnSpc>
                          <a:spcPts val="1350"/>
                        </a:lnSpc>
                        <a:spcBef>
                          <a:spcPts val="0"/>
                        </a:spcBef>
                        <a:spcAft>
                          <a:spcPts val="0"/>
                        </a:spcAft>
                      </a:pPr>
                      <a:r>
                        <a:rPr lang="en-US" sz="1400" b="1" dirty="0">
                          <a:solidFill>
                            <a:srgbClr val="373D3F"/>
                          </a:solidFill>
                          <a:effectLst/>
                          <a:latin typeface="Arial"/>
                          <a:ea typeface="Times New Roman"/>
                          <a:cs typeface="Arial"/>
                        </a:rPr>
                        <a:t>Degrades collagen in connective tissue to promote spread</a:t>
                      </a:r>
                      <a:endParaRPr lang="en-US" sz="1400" b="1" dirty="0">
                        <a:effectLst/>
                        <a:latin typeface="Calibri"/>
                        <a:ea typeface="Calibri"/>
                        <a:cs typeface="Arial"/>
                      </a:endParaRPr>
                    </a:p>
                  </a:txBody>
                  <a:tcPr marL="104282" marR="104282" marT="78212" marB="78212"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329172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386</TotalTime>
  <Words>1955</Words>
  <Application>Microsoft Office PowerPoint</Application>
  <PresentationFormat>On-screen Show (4:3)</PresentationFormat>
  <Paragraphs>239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Austin</vt:lpstr>
      <vt:lpstr>Virulence factors and their mechanisms of action</vt:lpstr>
      <vt:lpstr>INTRODUCTION</vt:lpstr>
      <vt:lpstr>TYPES OF VIRULENCE FACTORS </vt:lpstr>
      <vt:lpstr>PowerPoint Presentation</vt:lpstr>
      <vt:lpstr>2-Bacterial Exoenzymes and Toxins as Virulence Factors</vt:lpstr>
      <vt:lpstr>PowerPoint Presentation</vt:lpstr>
      <vt:lpstr>PowerPoint Presentation</vt:lpstr>
      <vt:lpstr>Exoenzymes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Virulence Factors for Survival in the Host and Immune Evasion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CONCEPTS AND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Virulence factors and their mechanisms of action</dc:title>
  <dc:creator>mag</dc:creator>
  <cp:lastModifiedBy>mag</cp:lastModifiedBy>
  <cp:revision>30</cp:revision>
  <dcterms:created xsi:type="dcterms:W3CDTF">2018-11-17T18:33:38Z</dcterms:created>
  <dcterms:modified xsi:type="dcterms:W3CDTF">2018-12-08T13:21:11Z</dcterms:modified>
</cp:coreProperties>
</file>